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49"/>
  </p:notesMasterIdLst>
  <p:sldIdLst>
    <p:sldId id="256" r:id="rId5"/>
    <p:sldId id="312" r:id="rId6"/>
    <p:sldId id="264" r:id="rId7"/>
    <p:sldId id="261" r:id="rId8"/>
    <p:sldId id="376" r:id="rId9"/>
    <p:sldId id="377" r:id="rId10"/>
    <p:sldId id="378" r:id="rId11"/>
    <p:sldId id="375" r:id="rId12"/>
    <p:sldId id="281" r:id="rId13"/>
    <p:sldId id="283" r:id="rId14"/>
    <p:sldId id="391" r:id="rId15"/>
    <p:sldId id="392" r:id="rId16"/>
    <p:sldId id="394" r:id="rId17"/>
    <p:sldId id="284" r:id="rId18"/>
    <p:sldId id="369" r:id="rId19"/>
    <p:sldId id="272" r:id="rId20"/>
    <p:sldId id="269" r:id="rId21"/>
    <p:sldId id="274" r:id="rId22"/>
    <p:sldId id="323" r:id="rId23"/>
    <p:sldId id="324" r:id="rId24"/>
    <p:sldId id="325" r:id="rId25"/>
    <p:sldId id="326" r:id="rId26"/>
    <p:sldId id="374" r:id="rId27"/>
    <p:sldId id="370" r:id="rId28"/>
    <p:sldId id="371" r:id="rId29"/>
    <p:sldId id="372" r:id="rId30"/>
    <p:sldId id="373" r:id="rId31"/>
    <p:sldId id="380" r:id="rId32"/>
    <p:sldId id="277" r:id="rId33"/>
    <p:sldId id="381" r:id="rId34"/>
    <p:sldId id="382" r:id="rId35"/>
    <p:sldId id="379" r:id="rId36"/>
    <p:sldId id="387" r:id="rId37"/>
    <p:sldId id="389" r:id="rId38"/>
    <p:sldId id="388" r:id="rId39"/>
    <p:sldId id="390" r:id="rId40"/>
    <p:sldId id="278" r:id="rId41"/>
    <p:sldId id="329" r:id="rId42"/>
    <p:sldId id="336" r:id="rId43"/>
    <p:sldId id="330" r:id="rId44"/>
    <p:sldId id="290" r:id="rId45"/>
    <p:sldId id="393" r:id="rId46"/>
    <p:sldId id="318" r:id="rId47"/>
    <p:sldId id="386" r:id="rId48"/>
  </p:sldIdLst>
  <p:sldSz cx="12192000" cy="6858000"/>
  <p:notesSz cx="6858000" cy="9144000"/>
  <p:embeddedFontLst>
    <p:embeddedFont>
      <p:font typeface="Arial Black" panose="020B0A04020102020204" pitchFamily="34" charset="0"/>
      <p:bold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Helvetica Neue" panose="020B0604020202020204" charset="0"/>
      <p:regular r:id="rId55"/>
      <p:bold r:id="rId56"/>
      <p:italic r:id="rId57"/>
      <p:boldItalic r:id="rId58"/>
    </p:embeddedFont>
    <p:embeddedFont>
      <p:font typeface="Helvetica Neue Light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4954E8-9945-9C4F-A3D6-32F634119245}" v="223" dt="2025-05-19T23:08:40.348"/>
  </p1510:revLst>
</p1510:revInfo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/>
    <p:restoredTop sz="83547"/>
  </p:normalViewPr>
  <p:slideViewPr>
    <p:cSldViewPr snapToGrid="0">
      <p:cViewPr varScale="1">
        <p:scale>
          <a:sx n="95" d="100"/>
          <a:sy n="95" d="100"/>
        </p:scale>
        <p:origin x="612" y="96"/>
      </p:cViewPr>
      <p:guideLst/>
    </p:cSldViewPr>
  </p:slideViewPr>
  <p:outlineViewPr>
    <p:cViewPr>
      <p:scale>
        <a:sx n="33" d="100"/>
        <a:sy n="33" d="100"/>
      </p:scale>
      <p:origin x="0" y="-20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960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720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296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005F270B-9978-49CE-DAB1-3A02B60F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>
            <a:extLst>
              <a:ext uri="{FF2B5EF4-FFF2-40B4-BE49-F238E27FC236}">
                <a16:creationId xmlns:a16="http://schemas.microsoft.com/office/drawing/2014/main" id="{E71E0A8F-C4D8-D32C-B08A-B457BE764E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>
            <a:extLst>
              <a:ext uri="{FF2B5EF4-FFF2-40B4-BE49-F238E27FC236}">
                <a16:creationId xmlns:a16="http://schemas.microsoft.com/office/drawing/2014/main" id="{CC57D4AE-A01C-BF7B-CEA7-8B12A55F3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 careful when comparing the performance of your personal computer and an HPC system.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may find your personal computer runs some jobs faster than the HPC system but remember an HPC system’s strength comes from its ability to scale.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HPC system provides 100’s of CPU’s, terabytes of RAM, and petabytes of data storage.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1" name="Google Shape;201;g12316551eda_0_74:notes">
            <a:extLst>
              <a:ext uri="{FF2B5EF4-FFF2-40B4-BE49-F238E27FC236}">
                <a16:creationId xmlns:a16="http://schemas.microsoft.com/office/drawing/2014/main" id="{7E36D971-C64D-6D68-2310-2BD3E99EE0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284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 Jobs - Divide and Conquer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 job that can be divided into smaller pieces, which can be independently run.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Serial Jobs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collection of small jobs which can be done simultaneously</a:t>
            </a:r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 Data: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Require lots of RAM (memory) or data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Need more CPU’s, distributed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Visualization Rendering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Unique Hardware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GPU’s, Linux, Shared team environment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Icon</a:t>
            </a:r>
            <a:endParaRPr dirty="0"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140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not run software applications on a login node!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loading anaconda, do not run python scripts, or start a compiled software program.</a:t>
            </a:r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709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92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777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D0A3E20E-FC8A-5CE7-3FB3-E125CF50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F7B83B71-ECA6-67CD-8273-82DEA8414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A9D89E84-E581-89A7-7FA7-E771B182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 nodes are organized into partitions – logical groups of similarly spec’d hardware.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Partitions make it easier to request specific resources and ensure a more consistent user experience.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Alpine Cluster has four primary partitions.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9D29B984-FBEC-866C-F88B-A129F4D25A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41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3B3E419D-42DC-9BF8-E574-79B5FE75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E2B5DF0E-33E4-CD33-E622-8A5DDB436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F259969-7916-7A22-7681-4C78BEE02A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amilan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285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86D727F-2132-DA15-78AF-130F8F1B1E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803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2C0D8D7D-F11A-6ED5-0EA5-19E98E5B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50EA0C7D-3FEF-4C96-8B9F-1773780BE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B7914616-93C1-BF2D-A39D-0222189A5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amem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48 CPU Cores per node (12)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 (10)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21.5 GB of RAM per CPU (1 TB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9DCA4C4-C232-5907-9F06-1B58CD873E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490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F8D2C90A-5B73-4508-615E-264362A9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16E7737-79B1-8E6E-5A38-C6999827C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F931679B-1D1E-8F7D-0C6C-336DB0BAB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(Nvidia A100)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382B4DD-9E5B-2333-B86F-57C4B97154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058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A4AEB09C-00E5-8F93-C01E-34DCA8FC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468BC0F-AD51-A90A-E685-BFC983EF0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CD8BF36-4E58-DC63-9B9E-3C3A3BA1C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ami100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(AMD MI100)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FE227A3-0A7E-F0BB-133C-485346F260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1378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8AA6EF9E-21C0-923C-79BB-F11E0270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3E27B855-FB6B-262D-F487-81EFB7600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B4811820-2A54-FE55-F8B6-E3FC9CA94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E6AAC615-4989-6206-5960-8D50C014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18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F544C96-55FB-E841-D997-2FF56CA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C755D1F-2726-CC10-2FBE-B18FA8847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44AD09C8-51B0-2EB6-1D81-3CE072DDC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25553F6-6DF3-1922-5B79-57C4CEE4D5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30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B12488D-D5A8-90C1-2FFF-41C3256D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538F30E3-5A83-61B6-2933-1EC2D2BCB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DCC19F8D-653D-4FD2-9411-74D3FE611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36A1007F-6B3C-E4C6-9E4F-57A6359A7E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096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D02D839-3B54-1F0B-1389-AF71A85A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BD7BFF25-1973-6810-526E-50219E095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E9D48B0-2B6C-98E7-6258-03CBACDFB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82172062-A45D-E787-3E70-230933107F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91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93A2E1E-40F6-1BF7-A0A0-601E88F6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C0657B4D-27BA-9188-E6BE-2D05046DA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E1A03319-2257-452D-830C-39CB21B7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FE8A3695-BFE3-6E2F-A454-364C3E5DB5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17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0B63968-61E4-7CE4-FB67-AB48EF8E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654888F2-7571-C196-BDF6-0FA1E7AE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4B34170-7EF3-693C-DD8B-DB7E0A00C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332EE3A-08E1-4533-B038-489F780E5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313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11A268EB-C3C4-D02B-DF4C-29D5FBED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22B706E5-6ABC-1D3D-5A7E-97476FBD6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288390D4-E4BC-3766-7C18-EE8A0FA17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CD17BB16-382A-825E-C216-7485B5C87B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964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119E256-C6F5-E7C2-F03B-C6B7770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EEB40B79-F7B4-3CB9-A54B-8D6B29CFA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8EA6BBEE-EC9B-507F-69FC-E59040D9A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B5500ED1-B614-B7B8-6EB3-0DA7F9C519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246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manage access to their /project and /scratch directories.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2856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>
          <a:extLst>
            <a:ext uri="{FF2B5EF4-FFF2-40B4-BE49-F238E27FC236}">
              <a16:creationId xmlns:a16="http://schemas.microsoft.com/office/drawing/2014/main" id="{5CFD8707-4AEB-13FE-3611-6BA8B449C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>
            <a:extLst>
              <a:ext uri="{FF2B5EF4-FFF2-40B4-BE49-F238E27FC236}">
                <a16:creationId xmlns:a16="http://schemas.microsoft.com/office/drawing/2014/main" id="{551E17F5-D317-22AA-16A2-0ADEDDA377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>
            <a:extLst>
              <a:ext uri="{FF2B5EF4-FFF2-40B4-BE49-F238E27FC236}">
                <a16:creationId xmlns:a16="http://schemas.microsoft.com/office/drawing/2014/main" id="{D5BE6FC3-F58C-E3D0-5750-CD66FD0ABA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>
            <a:extLst>
              <a:ext uri="{FF2B5EF4-FFF2-40B4-BE49-F238E27FC236}">
                <a16:creationId xmlns:a16="http://schemas.microsoft.com/office/drawing/2014/main" id="{6834A24B-68F6-90FB-6333-4164DD9436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43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workshop is meant to be empowering and information-rich – to help you get the most out of your HPC workflow.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ask questions during the presentations and to discuss ideas/thoughts during breaks and the hands-on portion of the workshop.</a:t>
            </a: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C86B332F-B668-97BC-327B-BD414E99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69DB975B-AEC0-B825-6405-C62F7F850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44B8B577-E375-4F26-2D7C-7F40E7EAA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F12C8F2F-B016-29ED-E9B5-03505605A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918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B0DF62A3-959E-5BFB-E959-7794C623A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09009DD7-A42E-A133-5909-9DB21A3DE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0BE4BF1C-722F-2D38-8456-BF2581D09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CBCBD417-4A3A-42BB-D041-D44FF66768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37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BD38B38D-ECBF-8972-0CA6-0466AE33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643C034A-4DCD-8656-D2C7-48DC8F734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998AAF78-76E5-8A73-809A-2F6441594C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1395FF0D-CE00-8224-FC29-0883BC7245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74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E27E0F0B-DADD-0580-D8DB-750DB7F95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8E644939-1A82-9DCB-0A42-B8C4DF69B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3927E2C1-BF51-CFAB-9E5D-4793A98C9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965778D9-9568-FF58-134D-95390A7F9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548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2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3.png"/><Relationship Id="rId10" Type="http://schemas.openxmlformats.org/officeDocument/2006/relationships/image" Target="../media/image19.svg"/><Relationship Id="rId4" Type="http://schemas.openxmlformats.org/officeDocument/2006/relationships/hyperlink" Target="https://identity.access-ci.org/new-user.html" TargetMode="Externa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zh.wikipedia.org/wiki/%E5%B7%A5%E4%BD%9C%E7%AB%99" TargetMode="External"/><Relationship Id="rId5" Type="http://schemas.openxmlformats.org/officeDocument/2006/relationships/image" Target="../media/image25.svg"/><Relationship Id="rId10" Type="http://schemas.openxmlformats.org/officeDocument/2006/relationships/image" Target="../media/image26.jpeg"/><Relationship Id="rId4" Type="http://schemas.openxmlformats.org/officeDocument/2006/relationships/image" Target="../media/image24.png"/><Relationship Id="rId9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16.png"/><Relationship Id="rId5" Type="http://schemas.openxmlformats.org/officeDocument/2006/relationships/image" Target="../media/image28.png"/><Relationship Id="rId10" Type="http://schemas.openxmlformats.org/officeDocument/2006/relationships/image" Target="../media/image25.svg"/><Relationship Id="rId4" Type="http://schemas.openxmlformats.org/officeDocument/2006/relationships/image" Target="../media/image12.svg"/><Relationship Id="rId9" Type="http://schemas.openxmlformats.org/officeDocument/2006/relationships/image" Target="../media/image24.png"/><Relationship Id="rId1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9.png"/><Relationship Id="rId5" Type="http://schemas.openxmlformats.org/officeDocument/2006/relationships/image" Target="../media/image35.png"/><Relationship Id="rId10" Type="http://schemas.openxmlformats.org/officeDocument/2006/relationships/image" Target="../media/image25.svg"/><Relationship Id="rId4" Type="http://schemas.openxmlformats.org/officeDocument/2006/relationships/image" Target="../media/image34.svg"/><Relationship Id="rId9" Type="http://schemas.openxmlformats.org/officeDocument/2006/relationships/image" Target="../media/image24.png"/><Relationship Id="rId1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9.png"/><Relationship Id="rId5" Type="http://schemas.openxmlformats.org/officeDocument/2006/relationships/image" Target="../media/image39.png"/><Relationship Id="rId10" Type="http://schemas.openxmlformats.org/officeDocument/2006/relationships/image" Target="../media/image25.svg"/><Relationship Id="rId4" Type="http://schemas.openxmlformats.org/officeDocument/2006/relationships/image" Target="../media/image34.svg"/><Relationship Id="rId9" Type="http://schemas.openxmlformats.org/officeDocument/2006/relationships/image" Target="../media/image24.png"/><Relationship Id="rId1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8.png"/><Relationship Id="rId3" Type="http://schemas.openxmlformats.org/officeDocument/2006/relationships/image" Target="../media/image43.png"/><Relationship Id="rId7" Type="http://schemas.openxmlformats.org/officeDocument/2006/relationships/image" Target="../media/image3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9.png"/><Relationship Id="rId5" Type="http://schemas.openxmlformats.org/officeDocument/2006/relationships/image" Target="../media/image39.png"/><Relationship Id="rId10" Type="http://schemas.openxmlformats.org/officeDocument/2006/relationships/image" Target="../media/image25.svg"/><Relationship Id="rId4" Type="http://schemas.openxmlformats.org/officeDocument/2006/relationships/image" Target="../media/image44.svg"/><Relationship Id="rId9" Type="http://schemas.openxmlformats.org/officeDocument/2006/relationships/image" Target="../media/image24.png"/><Relationship Id="rId1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18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9.png"/><Relationship Id="rId5" Type="http://schemas.openxmlformats.org/officeDocument/2006/relationships/image" Target="../media/image35.png"/><Relationship Id="rId10" Type="http://schemas.openxmlformats.org/officeDocument/2006/relationships/image" Target="../media/image25.svg"/><Relationship Id="rId4" Type="http://schemas.openxmlformats.org/officeDocument/2006/relationships/image" Target="../media/image44.svg"/><Relationship Id="rId9" Type="http://schemas.openxmlformats.org/officeDocument/2006/relationships/image" Target="../media/image24.png"/><Relationship Id="rId1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36.svg"/><Relationship Id="rId10" Type="http://schemas.openxmlformats.org/officeDocument/2006/relationships/image" Target="../media/image18.png"/><Relationship Id="rId4" Type="http://schemas.openxmlformats.org/officeDocument/2006/relationships/image" Target="../media/image35.png"/><Relationship Id="rId9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9.png"/><Relationship Id="rId10" Type="http://schemas.openxmlformats.org/officeDocument/2006/relationships/image" Target="../media/image19.svg"/><Relationship Id="rId4" Type="http://schemas.openxmlformats.org/officeDocument/2006/relationships/image" Target="../media/image45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46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47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48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1.svg"/><Relationship Id="rId4" Type="http://schemas.openxmlformats.org/officeDocument/2006/relationships/image" Target="../media/image50.sv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1.svg"/><Relationship Id="rId4" Type="http://schemas.openxmlformats.org/officeDocument/2006/relationships/image" Target="../media/image50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1.svg"/><Relationship Id="rId4" Type="http://schemas.openxmlformats.org/officeDocument/2006/relationships/image" Target="../media/image50.sv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1.svg"/><Relationship Id="rId4" Type="http://schemas.openxmlformats.org/officeDocument/2006/relationships/image" Target="../media/image50.svg"/><Relationship Id="rId9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1.svg"/><Relationship Id="rId4" Type="http://schemas.openxmlformats.org/officeDocument/2006/relationships/image" Target="../media/image50.svg"/><Relationship Id="rId9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1.svg"/><Relationship Id="rId4" Type="http://schemas.openxmlformats.org/officeDocument/2006/relationships/image" Target="../media/image50.svg"/><Relationship Id="rId9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1.svg"/><Relationship Id="rId4" Type="http://schemas.openxmlformats.org/officeDocument/2006/relationships/image" Target="../media/image50.svg"/><Relationship Id="rId9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1.svg"/><Relationship Id="rId4" Type="http://schemas.openxmlformats.org/officeDocument/2006/relationships/image" Target="../media/image50.svg"/><Relationship Id="rId9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1.svg"/><Relationship Id="rId4" Type="http://schemas.openxmlformats.org/officeDocument/2006/relationships/image" Target="../media/image50.svg"/><Relationship Id="rId9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1.svg"/><Relationship Id="rId5" Type="http://schemas.openxmlformats.org/officeDocument/2006/relationships/image" Target="../media/image54.svg"/><Relationship Id="rId10" Type="http://schemas.openxmlformats.org/officeDocument/2006/relationships/image" Target="../media/image11.png"/><Relationship Id="rId4" Type="http://schemas.openxmlformats.org/officeDocument/2006/relationships/image" Target="../media/image53.png"/><Relationship Id="rId9" Type="http://schemas.openxmlformats.org/officeDocument/2006/relationships/image" Target="../media/image1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2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5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6.svg"/><Relationship Id="rId7" Type="http://schemas.openxmlformats.org/officeDocument/2006/relationships/image" Target="../media/image17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hyperlink" Target="https://ondemand.rc.colorado.edu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3.png"/><Relationship Id="rId10" Type="http://schemas.openxmlformats.org/officeDocument/2006/relationships/image" Target="../media/image19.svg"/><Relationship Id="rId4" Type="http://schemas.openxmlformats.org/officeDocument/2006/relationships/hyperlink" Target="https://ondemand-rmacc.rc.colorado.edu/" TargetMode="External"/><Relationship Id="rId9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svg"/><Relationship Id="rId11" Type="http://schemas.openxmlformats.org/officeDocument/2006/relationships/image" Target="../media/image57.png"/><Relationship Id="rId5" Type="http://schemas.openxmlformats.org/officeDocument/2006/relationships/image" Target="../media/image13.png"/><Relationship Id="rId10" Type="http://schemas.openxmlformats.org/officeDocument/2006/relationships/image" Target="../media/image19.svg"/><Relationship Id="rId4" Type="http://schemas.openxmlformats.org/officeDocument/2006/relationships/notesSlide" Target="../notesSlides/notesSlide37.xml"/><Relationship Id="rId9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Thursday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360944" y="4861219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RMACC New User Seminar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15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Account</a:t>
            </a:r>
            <a:endParaRPr dirty="0"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421511" y="186193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>
                <a:latin typeface="+mn-lt"/>
              </a:rPr>
              <a:t>CU Boulder, CSU users and affiliates:</a:t>
            </a:r>
            <a:endParaRPr dirty="0">
              <a:latin typeface="+mn-lt"/>
            </a:endParaRPr>
          </a:p>
          <a:p>
            <a:pPr marL="1143000" lvl="1" indent="-2413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>
                <a:latin typeface="+mn-lt"/>
              </a:rPr>
              <a:t>Request an account through the RC Account request portal:</a:t>
            </a:r>
            <a:endParaRPr sz="2000" dirty="0">
              <a:latin typeface="+mn-lt"/>
            </a:endParaRPr>
          </a:p>
          <a:p>
            <a:pPr marL="1154113" lvl="1" indent="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latin typeface="+mn-lt"/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  <a:latin typeface="+mn-lt"/>
            </a:endParaRPr>
          </a:p>
          <a:p>
            <a:pPr marL="685800" indent="-248919">
              <a:lnSpc>
                <a:spcPct val="125000"/>
              </a:lnSpc>
              <a:spcBef>
                <a:spcPts val="500"/>
              </a:spcBef>
              <a:buSzPts val="2000"/>
            </a:pPr>
            <a:r>
              <a:rPr lang="en-US" sz="2400" dirty="0">
                <a:latin typeface="+mn-lt"/>
              </a:rPr>
              <a:t> AMC, RMACC users and affiliates: </a:t>
            </a:r>
          </a:p>
          <a:p>
            <a:pPr marL="1143000" lvl="1" indent="-248919">
              <a:lnSpc>
                <a:spcPct val="125000"/>
              </a:lnSpc>
              <a:buSzPts val="2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latin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154113" lvl="1" indent="0">
              <a:lnSpc>
                <a:spcPct val="125000"/>
              </a:lnSpc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>
                <a:latin typeface="+mn-lt"/>
              </a:rPr>
              <a:t> </a:t>
            </a:r>
            <a:endParaRPr sz="2000" dirty="0">
              <a:latin typeface="+mn-l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930E2B-9891-0202-1E46-0FD3555E602D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6E91442A-0866-CA8D-269C-5E0BD07F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6BD92-CB8C-C3A2-2CB6-D58390916B93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4E72B0B8-CE37-CA2F-E5A7-4D28587C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80F394B8-A765-B19F-9427-8062609AE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A1F4EA9-7265-CE3E-94E9-42E04856E7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30C3E5A-EC62-4573-E996-780980F5B09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DD9F178-47A3-075F-8227-9BA54B4C072D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EA1A58B-3518-B486-23E6-05CB4B67ED88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B33E248-C13A-6FEB-1F40-A8A666BDE120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A9E0A9-B266-7470-0740-78BFA4552CF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AABB1-239F-3A39-9C87-FC4106BF72D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7448C8-40FD-7B22-6FF2-3A5E43E5498B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910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34AC-2F55-C379-EDAB-24444079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Account Creation (Part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2E925-844D-7295-DCF8-131DFB0B28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883BA6-29B7-DC0B-42DA-CD5A6A0F782B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33FD1DD8-5FD8-E74C-08D7-BF3976118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B12B81-722D-D60B-E74B-52FA1237F8E9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2BE48982-B757-6343-7DD4-1D10A1623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Database with solid fill">
              <a:extLst>
                <a:ext uri="{FF2B5EF4-FFF2-40B4-BE49-F238E27FC236}">
                  <a16:creationId xmlns:a16="http://schemas.microsoft.com/office/drawing/2014/main" id="{2E4E84B5-7B21-C4A0-7862-36E10AEBB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954F05-4FE8-8CA1-22E5-B9C5EB9E01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E554F6F-35FD-F958-470B-CEBE0675F682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894340D-9333-5BD8-AE96-D46AF3DEC8B0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308CCE9-3C08-C7A3-7581-D14AF95AFAD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D2675B-6536-5662-7764-B5D4B6251B6A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01956D-6AF8-9EE7-5892-ECBBCD47C45A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BA794-A727-8696-0145-0ED0B882BB57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9282E7-29E1-586A-4C3B-0C55878B7348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  <p:pic>
        <p:nvPicPr>
          <p:cNvPr id="3" name="Federation_optimized_small">
            <a:hlinkClick r:id="" action="ppaction://media"/>
            <a:extLst>
              <a:ext uri="{FF2B5EF4-FFF2-40B4-BE49-F238E27FC236}">
                <a16:creationId xmlns:a16="http://schemas.microsoft.com/office/drawing/2014/main" id="{310D7DED-D491-5E7E-B101-A5E26D6BA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65248" y="1482852"/>
            <a:ext cx="7461504" cy="41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87F53-E5FE-4CC2-9C93-AA5FC44E9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78CC-BE1D-054E-EDD7-29B8B8D6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Account Creation (Part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565AC-22CB-85BD-7332-132A3513B5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8A0A9E-8E1F-AAC1-A7BC-3E65DD55D5F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66759FA7-E821-0D5F-8F22-67DA06541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26EDB1-A882-CF9A-8D14-AE61AF01D4A4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26B7C619-A55E-5A04-7EE6-248919A81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Database with solid fill">
              <a:extLst>
                <a:ext uri="{FF2B5EF4-FFF2-40B4-BE49-F238E27FC236}">
                  <a16:creationId xmlns:a16="http://schemas.microsoft.com/office/drawing/2014/main" id="{C31CCD87-6A11-B1F6-8DBB-9590D2920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2091C2-1C56-BCE6-CC1E-2450E8D50B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1EC9904-27B1-F659-A7C0-35FFDA35223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AD5B2D7-4F00-C53E-E9CB-1AB9F1856457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57D0BF5-242D-561A-2729-F79452650CAF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68178A-1E9E-8FB7-FADA-043742D2FE1F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B661A1-7C98-BED0-57ED-D39F0E9A7BC9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E8284A-EA34-27FF-DCCE-EA5451D9803E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12787E-452C-0551-6258-26972E53C08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  <p:pic>
        <p:nvPicPr>
          <p:cNvPr id="3" name="Manual_optimized_small">
            <a:hlinkClick r:id="" action="ppaction://media"/>
            <a:extLst>
              <a:ext uri="{FF2B5EF4-FFF2-40B4-BE49-F238E27FC236}">
                <a16:creationId xmlns:a16="http://schemas.microsoft.com/office/drawing/2014/main" id="{08672115-DBCC-8D76-EF29-7B30767D63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65248" y="1482852"/>
            <a:ext cx="7461504" cy="41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5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6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BBE9-3BCF-17E5-4BE7-D4733C1D9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E2C0-BE84-C402-AF7D-45EA7707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RMACC Account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9DE3B-5EEE-E4A9-C327-7BEDD0B836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31AD4E-7A33-2376-7389-E6D0F3BC3EA2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5CF7DF81-F15E-EE65-D762-39CCCD3AE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F65251-3520-6EFA-0FD6-42A72A4C236A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C4CA6625-8A55-6C23-CBED-E46B8D1EA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Database with solid fill">
              <a:extLst>
                <a:ext uri="{FF2B5EF4-FFF2-40B4-BE49-F238E27FC236}">
                  <a16:creationId xmlns:a16="http://schemas.microsoft.com/office/drawing/2014/main" id="{35CA0C5B-72B3-63EB-7C23-FEE76AEDD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B28CA0-3E78-50AA-E026-B71191062F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4FC69DFB-50BD-7F66-FCF2-75827A454347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B5ABFBD-22A2-5CA0-FDB9-3EEB1FB33880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906B61-842B-9C3F-C84E-2209FFFA86FB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7EB60C-B0E9-ADAB-63A3-3E1FFA475A19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77D7A8-0374-6E5D-2CA5-845E8F6D3CD3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5D486C-EA65-EB56-9620-A628DFEF3D1D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32573F-08B3-E2CE-D273-DD11B261567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  <p:pic>
        <p:nvPicPr>
          <p:cNvPr id="3" name="curc_form_optimized_small">
            <a:hlinkClick r:id="" action="ppaction://media"/>
            <a:extLst>
              <a:ext uri="{FF2B5EF4-FFF2-40B4-BE49-F238E27FC236}">
                <a16:creationId xmlns:a16="http://schemas.microsoft.com/office/drawing/2014/main" id="{AF1E6B83-85AB-BEC5-8462-162C4C2A1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65248" y="1482852"/>
            <a:ext cx="7461504" cy="41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7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+mn-lt"/>
              </a:rPr>
              <a:t>Access to: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Alpine Cluster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Core Storage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PetaLibrary Storage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endParaRPr sz="2400" dirty="0">
              <a:solidFill>
                <a:srgbClr val="FF0000"/>
              </a:solidFill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Approximately 2,000 Service Units (SUs) per month</a:t>
            </a: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Only Active tier available to non-CU users, i</a:t>
            </a:r>
            <a:r>
              <a:rPr lang="en-US" sz="2400" dirty="0">
                <a:latin typeface="+mn-lt"/>
              </a:rPr>
              <a:t>f purchased</a:t>
            </a:r>
            <a:endParaRPr sz="2400" dirty="0">
              <a:latin typeface="+mn-lt"/>
            </a:endParaRPr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BCF8E5-3DA6-698A-F40E-717D5712E33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8773C28B-2585-9265-00B9-9BC70942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780F33-E686-082E-74F0-43063ED508D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896620DC-B25D-4755-80C3-8A9386665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CF78E967-B847-CEB1-35F9-77631762D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BC2EF86-91DD-7F98-05B9-4C98D6114E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4700E698-3050-7835-40BE-13B67FD7C04F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E90766D-C276-83C9-3E6D-701214402FF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17E2F16-93FC-CC12-DA58-425E2A41CB6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60FBD6-3487-B7CF-D1AC-5BBD1665743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ED5EF-FDCC-6E38-183A-34868B6DD23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501140-3188-8E17-5EF7-3256EC0B16A1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9C697-8548-2565-8028-1564160A8043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55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B8A8F2DB-6939-A77D-639D-F659812A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7BD7DB4F-697C-3A63-4ABF-9CE110B40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</a:t>
            </a:r>
            <a:endParaRPr dirty="0"/>
          </a:p>
        </p:txBody>
      </p:sp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FD1299D0-DC61-8DD2-62E8-93798DE554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028" name="Picture 4" descr="Several silver computer servers across five black server racks">
            <a:extLst>
              <a:ext uri="{FF2B5EF4-FFF2-40B4-BE49-F238E27FC236}">
                <a16:creationId xmlns:a16="http://schemas.microsoft.com/office/drawing/2014/main" id="{DBE24CDE-E974-20F8-64BB-07A61013D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38200" y="1593570"/>
            <a:ext cx="4263579" cy="36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345F9-C62B-5BDB-3636-0768C6276581}"/>
              </a:ext>
            </a:extLst>
          </p:cNvPr>
          <p:cNvSpPr txBox="1"/>
          <p:nvPr/>
        </p:nvSpPr>
        <p:spPr>
          <a:xfrm>
            <a:off x="2247740" y="5264131"/>
            <a:ext cx="2854038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6F765-0C56-4EEB-624A-B613514EB478}"/>
              </a:ext>
            </a:extLst>
          </p:cNvPr>
          <p:cNvSpPr txBox="1"/>
          <p:nvPr/>
        </p:nvSpPr>
        <p:spPr>
          <a:xfrm>
            <a:off x="5101778" y="5264130"/>
            <a:ext cx="2381640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vs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7B800-4828-D3B0-B040-692672C63302}"/>
              </a:ext>
            </a:extLst>
          </p:cNvPr>
          <p:cNvSpPr txBox="1"/>
          <p:nvPr/>
        </p:nvSpPr>
        <p:spPr>
          <a:xfrm>
            <a:off x="7524981" y="5264129"/>
            <a:ext cx="2854038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Speed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D38201-E8FA-14F3-F210-8CBB5AAEB04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3" name="Graphic 32" descr="Programmer female with solid fill">
              <a:extLst>
                <a:ext uri="{FF2B5EF4-FFF2-40B4-BE49-F238E27FC236}">
                  <a16:creationId xmlns:a16="http://schemas.microsoft.com/office/drawing/2014/main" id="{2F2C6535-8CDE-820A-137A-8248DD5ED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831FE8-2DF6-4439-A4E0-9B5258DA17EB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35" name="Graphic 34" descr="Processor with solid fill">
              <a:extLst>
                <a:ext uri="{FF2B5EF4-FFF2-40B4-BE49-F238E27FC236}">
                  <a16:creationId xmlns:a16="http://schemas.microsoft.com/office/drawing/2014/main" id="{36D6C18C-ED67-17C7-3FDA-A4602168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6" name="Graphic 35" descr="Database with solid fill">
              <a:extLst>
                <a:ext uri="{FF2B5EF4-FFF2-40B4-BE49-F238E27FC236}">
                  <a16:creationId xmlns:a16="http://schemas.microsoft.com/office/drawing/2014/main" id="{7D995A0B-D0B9-D2D9-BBCD-AD8559AAC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8C9F7FA-0589-D511-E2C2-8F47019E87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C1E2DD7-5E52-FB16-54CB-1553425F9B2F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75222EA-C83F-322C-C210-439E4897365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478F84F8-C18A-2963-67F7-A67895545525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22DD339-B5CF-4399-B079-3B6899426F41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142F34-4767-E90B-6239-E2F2FAD503FD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0F7BA4-CA2C-872B-610B-AC72FE857CF7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418119-8765-6784-FED5-048F5E7CA741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  <p:pic>
        <p:nvPicPr>
          <p:cNvPr id="6" name="Picture 5" descr="A desktop computer workstation sitting on a desk with a keyboard, mouse, and monitor">
            <a:extLst>
              <a:ext uri="{FF2B5EF4-FFF2-40B4-BE49-F238E27FC236}">
                <a16:creationId xmlns:a16="http://schemas.microsoft.com/office/drawing/2014/main" id="{9ADF6C77-48C6-020D-5A8F-7B96093E4B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65517" y="1737381"/>
            <a:ext cx="4510980" cy="33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57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</a:t>
            </a:r>
            <a:r>
              <a:rPr lang="en-US" i="1" dirty="0"/>
              <a:t>I </a:t>
            </a:r>
            <a:r>
              <a:rPr lang="en-US" dirty="0"/>
              <a:t>use HPC for?</a:t>
            </a:r>
            <a:endParaRPr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8B2A4F6-1277-3BFE-0594-88562AC8D6A7}"/>
              </a:ext>
            </a:extLst>
          </p:cNvPr>
          <p:cNvGrpSpPr/>
          <p:nvPr/>
        </p:nvGrpSpPr>
        <p:grpSpPr>
          <a:xfrm>
            <a:off x="1915883" y="1936034"/>
            <a:ext cx="8360234" cy="3217425"/>
            <a:chOff x="1614941" y="1820287"/>
            <a:chExt cx="8360234" cy="3217425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D41FFFDB-572A-328A-1FD8-86A697052587}"/>
                </a:ext>
              </a:extLst>
            </p:cNvPr>
            <p:cNvGrpSpPr/>
            <p:nvPr/>
          </p:nvGrpSpPr>
          <p:grpSpPr>
            <a:xfrm>
              <a:off x="1614941" y="1927573"/>
              <a:ext cx="3679424" cy="3110139"/>
              <a:chOff x="2216824" y="1927573"/>
              <a:chExt cx="3679424" cy="31101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B112E4-32D2-61DA-E3F4-0B7B10FB348E}"/>
                  </a:ext>
                </a:extLst>
              </p:cNvPr>
              <p:cNvSpPr txBox="1"/>
              <p:nvPr/>
            </p:nvSpPr>
            <p:spPr>
              <a:xfrm>
                <a:off x="2216824" y="4576047"/>
                <a:ext cx="34508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Parallel Jobs</a:t>
                </a:r>
              </a:p>
            </p:txBody>
          </p:sp>
          <p:sp>
            <p:nvSpPr>
              <p:cNvPr id="5" name="Round Same Side Corner Rectangle 4">
                <a:extLst>
                  <a:ext uri="{FF2B5EF4-FFF2-40B4-BE49-F238E27FC236}">
                    <a16:creationId xmlns:a16="http://schemas.microsoft.com/office/drawing/2014/main" id="{DA41F11A-2D0B-EF3E-245A-00F48597A618}"/>
                  </a:ext>
                </a:extLst>
              </p:cNvPr>
              <p:cNvSpPr/>
              <p:nvPr/>
            </p:nvSpPr>
            <p:spPr>
              <a:xfrm>
                <a:off x="2216824" y="2348377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ound Same Side Corner Rectangle 5">
                <a:extLst>
                  <a:ext uri="{FF2B5EF4-FFF2-40B4-BE49-F238E27FC236}">
                    <a16:creationId xmlns:a16="http://schemas.microsoft.com/office/drawing/2014/main" id="{C60D7C9F-882D-7008-6698-2AEB4849F874}"/>
                  </a:ext>
                </a:extLst>
              </p:cNvPr>
              <p:cNvSpPr/>
              <p:nvPr/>
            </p:nvSpPr>
            <p:spPr>
              <a:xfrm rot="10800000">
                <a:off x="2216824" y="3253700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95390E-BC1F-2DB6-CF9C-12D2358E0B59}"/>
                  </a:ext>
                </a:extLst>
              </p:cNvPr>
              <p:cNvSpPr/>
              <p:nvPr/>
            </p:nvSpPr>
            <p:spPr>
              <a:xfrm>
                <a:off x="2216824" y="2792721"/>
                <a:ext cx="13716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Big Job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76CA8B6-29D9-A67C-35B6-ED1E3F0F20EB}"/>
                  </a:ext>
                </a:extLst>
              </p:cNvPr>
              <p:cNvGrpSpPr/>
              <p:nvPr/>
            </p:nvGrpSpPr>
            <p:grpSpPr>
              <a:xfrm>
                <a:off x="4311930" y="1927573"/>
                <a:ext cx="489101" cy="2187496"/>
                <a:chOff x="2832264" y="1958080"/>
                <a:chExt cx="489101" cy="2187496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1C54F29C-4ACD-8688-4160-10959DBEA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1958080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94B945BB-3A61-8262-C3D8-7F6D402486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2731788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D2D8F81E-4143-752C-A174-06819C216F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3505496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942715C-3F35-8002-4FD2-D343FF48C22C}"/>
                  </a:ext>
                </a:extLst>
              </p:cNvPr>
              <p:cNvCxnSpPr>
                <a:cxnSpLocks/>
                <a:stCxn id="5" idx="0"/>
                <a:endCxn id="2050" idx="1"/>
              </p:cNvCxnSpPr>
              <p:nvPr/>
            </p:nvCxnSpPr>
            <p:spPr>
              <a:xfrm flipV="1">
                <a:off x="3588424" y="2247613"/>
                <a:ext cx="723506" cy="32936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1D398D0-10D2-0F8C-6AB8-63E9C882E343}"/>
                  </a:ext>
                </a:extLst>
              </p:cNvPr>
              <p:cNvCxnSpPr>
                <a:cxnSpLocks/>
                <a:stCxn id="7" idx="3"/>
                <a:endCxn id="10" idx="1"/>
              </p:cNvCxnSpPr>
              <p:nvPr/>
            </p:nvCxnSpPr>
            <p:spPr>
              <a:xfrm>
                <a:off x="3588424" y="3021321"/>
                <a:ext cx="723506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B389DE-BEA1-5C83-2871-60432B2E2D7B}"/>
                  </a:ext>
                </a:extLst>
              </p:cNvPr>
              <p:cNvCxnSpPr>
                <a:cxnSpLocks/>
                <a:stCxn id="6" idx="2"/>
                <a:endCxn id="11" idx="1"/>
              </p:cNvCxnSpPr>
              <p:nvPr/>
            </p:nvCxnSpPr>
            <p:spPr>
              <a:xfrm>
                <a:off x="3588424" y="3482300"/>
                <a:ext cx="723506" cy="312729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977FC4C9-3496-D5CD-5778-96B04F43A6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9048" y="2793249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2B1EACF7-383C-18AB-1A6A-087F84670133}"/>
                  </a:ext>
                </a:extLst>
              </p:cNvPr>
              <p:cNvCxnSpPr>
                <a:cxnSpLocks/>
                <a:stCxn id="2050" idx="3"/>
                <a:endCxn id="39" idx="0"/>
              </p:cNvCxnSpPr>
              <p:nvPr/>
            </p:nvCxnSpPr>
            <p:spPr>
              <a:xfrm>
                <a:off x="4801031" y="2247613"/>
                <a:ext cx="866617" cy="54563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CD9F6305-35F7-6AE2-B9A1-B9609A320D43}"/>
                  </a:ext>
                </a:extLst>
              </p:cNvPr>
              <p:cNvCxnSpPr>
                <a:cxnSpLocks/>
                <a:stCxn id="11" idx="3"/>
                <a:endCxn id="39" idx="2"/>
              </p:cNvCxnSpPr>
              <p:nvPr/>
            </p:nvCxnSpPr>
            <p:spPr>
              <a:xfrm flipV="1">
                <a:off x="4801031" y="3250449"/>
                <a:ext cx="866617" cy="54458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B2978BF-BB2C-DD5B-512D-9F111574826C}"/>
                  </a:ext>
                </a:extLst>
              </p:cNvPr>
              <p:cNvCxnSpPr>
                <a:cxnSpLocks/>
                <a:stCxn id="10" idx="3"/>
                <a:endCxn id="39" idx="1"/>
              </p:cNvCxnSpPr>
              <p:nvPr/>
            </p:nvCxnSpPr>
            <p:spPr>
              <a:xfrm>
                <a:off x="4801031" y="3021321"/>
                <a:ext cx="638017" cy="528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90D57E5-328F-8954-5DA1-AE21756AE855}"/>
                </a:ext>
              </a:extLst>
            </p:cNvPr>
            <p:cNvGrpSpPr/>
            <p:nvPr/>
          </p:nvGrpSpPr>
          <p:grpSpPr>
            <a:xfrm>
              <a:off x="6991466" y="1820287"/>
              <a:ext cx="2983709" cy="3217425"/>
              <a:chOff x="6991466" y="1820287"/>
              <a:chExt cx="2983709" cy="3217425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E8C3190-C566-3D83-2E20-BEFB2EED2566}"/>
                  </a:ext>
                </a:extLst>
              </p:cNvPr>
              <p:cNvSpPr/>
              <p:nvPr/>
            </p:nvSpPr>
            <p:spPr>
              <a:xfrm>
                <a:off x="6991466" y="1820287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290FBE98-0CCC-3A49-B8A8-80C6D19F4403}"/>
                  </a:ext>
                </a:extLst>
              </p:cNvPr>
              <p:cNvSpPr/>
              <p:nvPr/>
            </p:nvSpPr>
            <p:spPr>
              <a:xfrm>
                <a:off x="6991466" y="2710208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394ADA2-6FB7-0FF1-CC61-878186F110E9}"/>
                  </a:ext>
                </a:extLst>
              </p:cNvPr>
              <p:cNvSpPr/>
              <p:nvPr/>
            </p:nvSpPr>
            <p:spPr>
              <a:xfrm>
                <a:off x="6991466" y="3600129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0251DAD-855E-29D3-7CBB-165D7FBEEA6D}"/>
                  </a:ext>
                </a:extLst>
              </p:cNvPr>
              <p:cNvCxnSpPr>
                <a:cxnSpLocks/>
                <a:stCxn id="17" idx="3"/>
                <a:endCxn id="28" idx="1"/>
              </p:cNvCxnSpPr>
              <p:nvPr/>
            </p:nvCxnSpPr>
            <p:spPr>
              <a:xfrm flipV="1">
                <a:off x="7722986" y="2183277"/>
                <a:ext cx="652944" cy="277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AE63D9DF-C724-7AEC-470B-7637A163A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1863237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BC93FDD2-C0FD-38A7-AA8E-9BC2CE632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2755928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442DA11E-5B40-3FD4-04DF-5763B911E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3648173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3EA4E33-7C53-6D73-DEAA-9A64A162525E}"/>
                  </a:ext>
                </a:extLst>
              </p:cNvPr>
              <p:cNvCxnSpPr>
                <a:cxnSpLocks/>
                <a:stCxn id="18" idx="3"/>
                <a:endCxn id="29" idx="1"/>
              </p:cNvCxnSpPr>
              <p:nvPr/>
            </p:nvCxnSpPr>
            <p:spPr>
              <a:xfrm>
                <a:off x="7722986" y="3075968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E5E8083-E0FF-F23F-D883-B2E9E13A0DD0}"/>
                  </a:ext>
                </a:extLst>
              </p:cNvPr>
              <p:cNvCxnSpPr>
                <a:cxnSpLocks/>
                <a:stCxn id="19" idx="3"/>
                <a:endCxn id="30" idx="1"/>
              </p:cNvCxnSpPr>
              <p:nvPr/>
            </p:nvCxnSpPr>
            <p:spPr>
              <a:xfrm>
                <a:off x="7722986" y="3965889"/>
                <a:ext cx="652944" cy="232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3B0E574-CC8D-B3D1-336C-825FCAAA597F}"/>
                  </a:ext>
                </a:extLst>
              </p:cNvPr>
              <p:cNvCxnSpPr>
                <a:cxnSpLocks/>
                <a:stCxn id="28" idx="3"/>
                <a:endCxn id="51" idx="1"/>
              </p:cNvCxnSpPr>
              <p:nvPr/>
            </p:nvCxnSpPr>
            <p:spPr>
              <a:xfrm>
                <a:off x="8865031" y="2183277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Diamond 50">
                <a:extLst>
                  <a:ext uri="{FF2B5EF4-FFF2-40B4-BE49-F238E27FC236}">
                    <a16:creationId xmlns:a16="http://schemas.microsoft.com/office/drawing/2014/main" id="{56053AC1-AE69-BEA1-036D-487461F939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1954677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F64C351A-F026-12F5-8FC1-43BD3D87332C}"/>
                  </a:ext>
                </a:extLst>
              </p:cNvPr>
              <p:cNvCxnSpPr>
                <a:cxnSpLocks/>
                <a:stCxn id="29" idx="3"/>
                <a:endCxn id="57" idx="1"/>
              </p:cNvCxnSpPr>
              <p:nvPr/>
            </p:nvCxnSpPr>
            <p:spPr>
              <a:xfrm flipV="1">
                <a:off x="8865031" y="3072814"/>
                <a:ext cx="652944" cy="315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Diamond 56">
                <a:extLst>
                  <a:ext uri="{FF2B5EF4-FFF2-40B4-BE49-F238E27FC236}">
                    <a16:creationId xmlns:a16="http://schemas.microsoft.com/office/drawing/2014/main" id="{3DCB6779-A1E1-58B4-B47F-8C401C53E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2844214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C1E2B0CB-6751-D914-0B47-0A460BFF72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3742515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D38BA01-6C99-84F4-DBD3-26B62BF9CB62}"/>
                  </a:ext>
                </a:extLst>
              </p:cNvPr>
              <p:cNvCxnSpPr>
                <a:cxnSpLocks/>
                <a:stCxn id="30" idx="3"/>
                <a:endCxn id="61" idx="1"/>
              </p:cNvCxnSpPr>
              <p:nvPr/>
            </p:nvCxnSpPr>
            <p:spPr>
              <a:xfrm>
                <a:off x="8865031" y="3968213"/>
                <a:ext cx="652944" cy="2902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75ABDC3-3AE5-1F73-B71E-250F9FDB7F35}"/>
                  </a:ext>
                </a:extLst>
              </p:cNvPr>
              <p:cNvSpPr txBox="1"/>
              <p:nvPr/>
            </p:nvSpPr>
            <p:spPr>
              <a:xfrm>
                <a:off x="6991466" y="4576047"/>
                <a:ext cx="29837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Serial Jobs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26D3D0-E887-B007-4F9F-84A452177FE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54" name="Graphic 53" descr="Programmer female with solid fill">
              <a:extLst>
                <a:ext uri="{FF2B5EF4-FFF2-40B4-BE49-F238E27FC236}">
                  <a16:creationId xmlns:a16="http://schemas.microsoft.com/office/drawing/2014/main" id="{63E1C010-6859-B622-FB6D-442020210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244399-FFAA-0C9B-1B0B-63A63854A1C8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58" name="Graphic 57" descr="Processor with solid fill">
              <a:extLst>
                <a:ext uri="{FF2B5EF4-FFF2-40B4-BE49-F238E27FC236}">
                  <a16:creationId xmlns:a16="http://schemas.microsoft.com/office/drawing/2014/main" id="{38079550-FF24-5F61-5A0B-FECA4FFB6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59" name="Graphic 58" descr="Database with solid fill">
              <a:extLst>
                <a:ext uri="{FF2B5EF4-FFF2-40B4-BE49-F238E27FC236}">
                  <a16:creationId xmlns:a16="http://schemas.microsoft.com/office/drawing/2014/main" id="{E0C49140-FDEF-CDB3-84CA-B598F0A1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501491B-FE24-2344-FD40-AAD55ED4DC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8DC91B92-66E9-FACF-8888-4EB4B28E8BEE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6A3C3D03-C782-2272-58E3-5744980A7A53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F91C3388-1397-228B-EA88-927CDEF0471F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7E0CA4A-075C-4CA7-FD45-6DF96A12962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669B3BA-3B6A-8E8F-90D5-5195FBD5A1E6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9A76E3A9-EF93-8EA8-B602-ABC7ECCCF71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4DEF091-805A-FD0F-69A1-D43E9B75AD2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808439AE-7D5F-6A36-84CE-E88BDF54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906928"/>
            <a:ext cx="2746094" cy="2746094"/>
          </a:xfrm>
          <a:prstGeom prst="rect">
            <a:avLst/>
          </a:prstGeom>
        </p:spPr>
      </p:pic>
      <p:pic>
        <p:nvPicPr>
          <p:cNvPr id="9" name="Graphic 8" descr="Cube with solid fill">
            <a:extLst>
              <a:ext uri="{FF2B5EF4-FFF2-40B4-BE49-F238E27FC236}">
                <a16:creationId xmlns:a16="http://schemas.microsoft.com/office/drawing/2014/main" id="{2B045C6B-CEFB-E347-2428-0D3BC6B09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3231" y="2057400"/>
            <a:ext cx="2743200" cy="2743200"/>
          </a:xfrm>
          <a:prstGeom prst="rect">
            <a:avLst/>
          </a:prstGeom>
        </p:spPr>
      </p:pic>
      <p:pic>
        <p:nvPicPr>
          <p:cNvPr id="18" name="Graphic 17" descr="Meeting with solid fill">
            <a:extLst>
              <a:ext uri="{FF2B5EF4-FFF2-40B4-BE49-F238E27FC236}">
                <a16:creationId xmlns:a16="http://schemas.microsoft.com/office/drawing/2014/main" id="{79A9145B-5A23-F2C6-1AF1-CE8B70D5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C7A107-CC6E-A17E-D976-59D4B9A6C65C}"/>
              </a:ext>
            </a:extLst>
          </p:cNvPr>
          <p:cNvSpPr txBox="1"/>
          <p:nvPr/>
        </p:nvSpPr>
        <p:spPr>
          <a:xfrm>
            <a:off x="1161616" y="4800600"/>
            <a:ext cx="209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43603-51EC-7653-F2D0-450063CE7D81}"/>
              </a:ext>
            </a:extLst>
          </p:cNvPr>
          <p:cNvSpPr txBox="1"/>
          <p:nvPr/>
        </p:nvSpPr>
        <p:spPr>
          <a:xfrm>
            <a:off x="4724400" y="4800600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Viz/Rendering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F4AA0-2F05-3DF0-9888-E7080050BD18}"/>
              </a:ext>
            </a:extLst>
          </p:cNvPr>
          <p:cNvSpPr txBox="1"/>
          <p:nvPr/>
        </p:nvSpPr>
        <p:spPr>
          <a:xfrm>
            <a:off x="8262877" y="4800600"/>
            <a:ext cx="3438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Shared Work Environment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E404D1-2B3E-DA22-08FB-E27A1A295CC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5" name="Graphic 34" descr="Programmer female with solid fill">
              <a:extLst>
                <a:ext uri="{FF2B5EF4-FFF2-40B4-BE49-F238E27FC236}">
                  <a16:creationId xmlns:a16="http://schemas.microsoft.com/office/drawing/2014/main" id="{9DED81D1-9908-30C2-0838-3304C60DB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D070ED-F07D-52C1-7973-4C7A60645E7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37" name="Graphic 36" descr="Processor with solid fill">
              <a:extLst>
                <a:ext uri="{FF2B5EF4-FFF2-40B4-BE49-F238E27FC236}">
                  <a16:creationId xmlns:a16="http://schemas.microsoft.com/office/drawing/2014/main" id="{60CFE982-DCCA-670D-E9FF-1A35EA92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8" name="Graphic 37" descr="Database with solid fill">
              <a:extLst>
                <a:ext uri="{FF2B5EF4-FFF2-40B4-BE49-F238E27FC236}">
                  <a16:creationId xmlns:a16="http://schemas.microsoft.com/office/drawing/2014/main" id="{437465B9-A657-3C4E-9072-C9C96505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8EB9901-E998-63F8-9FA6-D193749E93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1A2D6230-990E-DB7D-6154-F1F82ABB224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0963C05-37C2-B317-D630-C6C5AFFD5659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D4A25A0F-40E8-3C7E-C6BD-7E160BE6CD7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3BB236E-B07A-E6E2-F820-6BA29ABA103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01BAD1-68C2-C4B0-FA12-DE2B572AE8A9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29743C-6503-0137-46E7-A36940B0B842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E7A55D-6D8F-44F2-FE7B-525127ADE8F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4356" y="1833801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Heterogeneous cluster </a:t>
            </a:r>
          </a:p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Hardware provided by CU Boulder, CSU, and AMC</a:t>
            </a:r>
            <a:endParaRPr dirty="0"/>
          </a:p>
          <a:p>
            <a:pPr marL="457200" lvl="0" indent="-35409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Access available to CU Boulder, CSU, AMC and RMACC users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079D68D7-B410-1439-E1BD-89339742B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175" y="1965960"/>
            <a:ext cx="3398544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35;p32">
            <a:extLst>
              <a:ext uri="{FF2B5EF4-FFF2-40B4-BE49-F238E27FC236}">
                <a16:creationId xmlns:a16="http://schemas.microsoft.com/office/drawing/2014/main" id="{10B87B7E-5A71-F2CB-4C31-1D1A81FC84B8}"/>
              </a:ext>
            </a:extLst>
          </p:cNvPr>
          <p:cNvSpPr txBox="1">
            <a:spLocks/>
          </p:cNvSpPr>
          <p:nvPr/>
        </p:nvSpPr>
        <p:spPr>
          <a:xfrm>
            <a:off x="838200" y="1365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HPC Cluster: Alpine 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EB39F3-EDD7-2E83-ADEA-D0D69D3A1A8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8" name="Graphic 17" descr="Programmer female with solid fill">
              <a:extLst>
                <a:ext uri="{FF2B5EF4-FFF2-40B4-BE49-F238E27FC236}">
                  <a16:creationId xmlns:a16="http://schemas.microsoft.com/office/drawing/2014/main" id="{6BDA3A6E-3D0E-6FEE-E511-AECDBEA9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60A49C-9F9D-21FC-47BC-4EBF5E6BBE3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0" name="Graphic 19" descr="Processor with solid fill">
              <a:extLst>
                <a:ext uri="{FF2B5EF4-FFF2-40B4-BE49-F238E27FC236}">
                  <a16:creationId xmlns:a16="http://schemas.microsoft.com/office/drawing/2014/main" id="{0005273B-590E-2F06-8F70-D454EED3F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4" name="Graphic 33" descr="Database with solid fill">
              <a:extLst>
                <a:ext uri="{FF2B5EF4-FFF2-40B4-BE49-F238E27FC236}">
                  <a16:creationId xmlns:a16="http://schemas.microsoft.com/office/drawing/2014/main" id="{EA405E09-DFD5-4AB4-7D74-A0FC941D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41CFFC-AACA-2E18-6612-B26F25AB07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194864E6-6EA0-3671-9C46-11C90F9F81F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A2FB98B-8958-F42E-6CAB-42AF53B2052D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F163FD26-6E13-3AC1-36BA-F6CB15BAE59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476820-D2ED-9E8D-190D-B5D2AC8DC57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3B59BD-EA5A-86AD-34A2-8608C0D81DFA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F7D134-E0DE-53B9-44C5-48926CF28D0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69184E-AC47-73A4-4F9E-9136ACE1790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6B33642C-E193-3088-9692-4700A1A1B8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E2BDDA-60AD-CE52-CE7C-72C503483B4F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3" name="Graphic 22" descr="Programmer female with solid fill">
              <a:extLst>
                <a:ext uri="{FF2B5EF4-FFF2-40B4-BE49-F238E27FC236}">
                  <a16:creationId xmlns:a16="http://schemas.microsoft.com/office/drawing/2014/main" id="{8C87FC3C-F2B5-7BC8-690E-F90A01C04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ED2165-EC39-EC7B-3EE0-2E259B9358C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5" name="Graphic 24" descr="Processor with solid fill">
              <a:extLst>
                <a:ext uri="{FF2B5EF4-FFF2-40B4-BE49-F238E27FC236}">
                  <a16:creationId xmlns:a16="http://schemas.microsoft.com/office/drawing/2014/main" id="{D2D2C90A-3FA8-DCF4-FB0B-E7005FD91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6" name="Graphic 25" descr="Database with solid fill">
              <a:extLst>
                <a:ext uri="{FF2B5EF4-FFF2-40B4-BE49-F238E27FC236}">
                  <a16:creationId xmlns:a16="http://schemas.microsoft.com/office/drawing/2014/main" id="{A475AC48-7189-6C10-B2CD-2157F387B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23AD1D1-3056-A090-809A-F40B70E6F2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BFCC2C9-9725-D867-6BF7-877535C65460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AF5A2B9-6DF8-66E5-A14E-AF595EEA2850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2800EBA-09B2-854E-A2AD-BB62E2D3C66B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F86E8B-E3A7-532D-B95E-4407770EF8A7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98D3BE-0525-6670-FB6B-D06ACB63F69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15757-3BFD-1F3A-F1EF-3CEC57017EA4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1BABB6-E785-6929-79DF-984AE4521C3D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40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645715" y="2576842"/>
            <a:ext cx="7010400" cy="17043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Documentation: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dirty="0">
                <a:ea typeface="Arial"/>
                <a:cs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Helpdesk: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</a:endParaRPr>
          </a:p>
        </p:txBody>
      </p:sp>
      <p:grpSp>
        <p:nvGrpSpPr>
          <p:cNvPr id="11" name="Group 10" descr="CU Boulder Research Computing Logo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7565968" y="2331720"/>
            <a:ext cx="3931920" cy="2194560"/>
            <a:chOff x="2734356" y="510892"/>
            <a:chExt cx="3931920" cy="2194560"/>
          </a:xfrm>
        </p:grpSpPr>
        <p:pic>
          <p:nvPicPr>
            <p:cNvPr id="9" name="Picture 8" descr="The CU Boulder Research Computing logo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5295E-70DA-8658-173C-99AB3C36EEFE}"/>
              </a:ext>
            </a:extLst>
          </p:cNvPr>
          <p:cNvSpPr txBox="1"/>
          <p:nvPr/>
        </p:nvSpPr>
        <p:spPr>
          <a:xfrm>
            <a:off x="1285354" y="4249897"/>
            <a:ext cx="2696735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Entry to system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Submit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131927D1-25FA-244F-CE6D-CFB06FAD39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8B292A-36BC-0919-223C-90D8DE7AC9A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F85D1267-534C-C7E0-E08B-A9F2ACC8A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749454-CF2C-DB83-75CF-5415AB7D25E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D6054EB9-7B7B-63E7-7EC1-AA965EAEA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AE6FCCC6-E8BE-742F-ED6A-461FE309B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D64C54-AEBB-8C98-DA03-A8778D5F99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86021A7-53F7-425C-8BC9-4BBCBBDAB08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1C65F2B-7501-55B3-BC3F-ADA5B84F736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01DEADB-1CAD-07C8-5A65-9BB1F36DFB26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879225C-A9BF-F4E3-FB02-31C955C63DE7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760AB6-B345-C744-88C7-F673DCF4465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698427-358A-91C4-5909-630FA48CF9C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D07B5D-FD11-F97D-C151-1F9D6AA0D65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9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5765-D6C8-2B90-15EB-D654766C465D}"/>
              </a:ext>
            </a:extLst>
          </p:cNvPr>
          <p:cNvSpPr txBox="1"/>
          <p:nvPr/>
        </p:nvSpPr>
        <p:spPr>
          <a:xfrm>
            <a:off x="5008096" y="4215581"/>
            <a:ext cx="2570145" cy="1743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Submit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Compile code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Install software</a:t>
            </a:r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8C66DD78-6F28-26E1-C4F5-4709E66026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4D8D4-27D5-C387-D941-4000EACF86A4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92283F25-A1E9-18CF-9268-83FFC0EF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CF8B58-470C-80B4-78B7-D03F2DB56BE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9A21AB2F-2FC6-0782-DE18-FCE0749F1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DDFEE1B8-4CA9-D794-B176-55567684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76A4A8E-D6D0-B670-1C3A-3A3CA745C7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58810C2-1F21-855A-A407-6EEEFD66D77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D633B3-57F5-0343-E3CF-A75425C3AEE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78735FE-1A07-4CD6-E0C9-C4ADA70369F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2327DAC-C868-E3E0-F979-D8DF28FCF9B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BD1CF9-FAA9-B11F-0C8A-E59D57B25974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D94509-B030-FCF4-C1CA-C66BADFF30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0750D8-0634-6B32-EF97-2E816B1F2DA6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133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85805-6689-96E9-A442-CAA540F1520E}"/>
              </a:ext>
            </a:extLst>
          </p:cNvPr>
          <p:cNvSpPr txBox="1"/>
          <p:nvPr/>
        </p:nvSpPr>
        <p:spPr>
          <a:xfrm>
            <a:off x="8172689" y="4249897"/>
            <a:ext cx="2926467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Run scheduled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Handle calculations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7834354A-DB27-7036-D7F2-16AB012D76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2B05B2-2DE2-F9AA-D7BD-820D0A60415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1FFDDFEB-A215-F859-92AD-87EF6D142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B1C3A2-3F2D-6B7E-04CE-9A151680617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18CC8DD6-0AE9-E97F-4CF8-4EC05BF73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6BF6C223-5165-1D4A-5496-D82A8E3B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1BF77A7-0432-433B-4B93-6B9B6E9FD9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AF7CF05-0B2A-B684-BBF4-EA2AC045846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C20EFF0-E8C2-249D-315F-A12FFB4EBCD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A8FBB5E-5F04-A238-DFA1-5972A8280063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8BD092-A1D0-C112-C0B2-5E2F88E169C6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5CAEB3-61A5-A938-C408-A7793F1CFC2D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18E375-4664-24BF-2E0B-BE9F492D5A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D7408E-1185-23DE-D2B5-401B250BCFF8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099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5B02276A-EFC9-E7C2-56F0-15CCD49C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D534403-D252-E56D-64B7-44E21E45E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9C3F2E95-0E07-2372-59C3-B43352347A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" name="Picture 4" descr="An image of multiple racks of datacenter equipment with a stylized image of a computer processor in front of them, labeled “Compute”">
            <a:extLst>
              <a:ext uri="{FF2B5EF4-FFF2-40B4-BE49-F238E27FC236}">
                <a16:creationId xmlns:a16="http://schemas.microsoft.com/office/drawing/2014/main" id="{AE45C49E-CFDF-4306-581F-E7ACE6829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647B26-5158-ED42-CDA4-27A3D335058F}"/>
              </a:ext>
            </a:extLst>
          </p:cNvPr>
          <p:cNvGrpSpPr/>
          <p:nvPr/>
        </p:nvGrpSpPr>
        <p:grpSpPr>
          <a:xfrm>
            <a:off x="4742482" y="2255569"/>
            <a:ext cx="2124371" cy="2346859"/>
            <a:chOff x="4726983" y="2457616"/>
            <a:chExt cx="2124371" cy="234685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5A1E32A-FBBF-CBF4-94B4-DF3636D17AFA}"/>
                </a:ext>
              </a:extLst>
            </p:cNvPr>
            <p:cNvSpPr/>
            <p:nvPr/>
          </p:nvSpPr>
          <p:spPr>
            <a:xfrm>
              <a:off x="4726983" y="2457616"/>
              <a:ext cx="2124371" cy="2346859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972347B-25BA-10DB-0E6E-398291FF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6742" y="2646573"/>
              <a:ext cx="1564852" cy="156485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3E7AB5-FB90-9A16-0C8D-3BCFE2EBFFA7}"/>
                </a:ext>
              </a:extLst>
            </p:cNvPr>
            <p:cNvSpPr txBox="1"/>
            <p:nvPr/>
          </p:nvSpPr>
          <p:spPr>
            <a:xfrm>
              <a:off x="5006742" y="421142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COMPUTE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1897F3-C9C7-21BF-3BEB-511C3B40CA3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4" name="Graphic 13" descr="Programmer female with solid fill">
              <a:extLst>
                <a:ext uri="{FF2B5EF4-FFF2-40B4-BE49-F238E27FC236}">
                  <a16:creationId xmlns:a16="http://schemas.microsoft.com/office/drawing/2014/main" id="{D6EA775E-4769-A3B3-1269-D031C4CA9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9A77BC-1AEE-F0DA-D7B7-55462C24E89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3" name="Graphic 22" descr="Processor with solid fill">
              <a:extLst>
                <a:ext uri="{FF2B5EF4-FFF2-40B4-BE49-F238E27FC236}">
                  <a16:creationId xmlns:a16="http://schemas.microsoft.com/office/drawing/2014/main" id="{239DBA80-FA17-D13D-FF44-C95EA3159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4" name="Graphic 23" descr="Database with solid fill">
              <a:extLst>
                <a:ext uri="{FF2B5EF4-FFF2-40B4-BE49-F238E27FC236}">
                  <a16:creationId xmlns:a16="http://schemas.microsoft.com/office/drawing/2014/main" id="{07D882B6-833D-F090-2EB8-02E90251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D42728-BD90-9EC6-D598-C5B00A525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87AA385-BD65-9C76-08F3-C8AD0376EDAC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78F22EF-ADCB-47A1-82DD-725C9BD7D90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FC64D31-40E8-2E6D-525F-3CBDEFB5427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BF3BD0-0BA1-75D3-B267-9EFA3B0F237A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413B7A-EA5A-24CE-422C-0F2DDE525197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D422BF-45C9-BB79-1040-BA94510B64B6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9171A9-5CE9-AA3E-A41F-06994CEB42EF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68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81F2AE31-C903-A075-45AE-C9FAEB5B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4B98FC8C-FF06-0B8F-D96A-382401CBC8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BC4644A-1F59-1D3E-58BF-5166C03C3F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D76C4C27-CF16-32EF-2B02-DC875A46C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754FF-9970-1B20-3829-DC5CA731B804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88F9C-8692-06CC-DB20-8C929554192B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534216B3-960E-27F8-DB59-CBB6C56DE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50073" y="1405542"/>
            <a:ext cx="612771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48DF0DA-8241-0D02-FC34-72FE62566F97}"/>
              </a:ext>
            </a:extLst>
          </p:cNvPr>
          <p:cNvGrpSpPr/>
          <p:nvPr/>
        </p:nvGrpSpPr>
        <p:grpSpPr>
          <a:xfrm>
            <a:off x="4158096" y="6116199"/>
            <a:ext cx="3756352" cy="741801"/>
            <a:chOff x="4158096" y="6116199"/>
            <a:chExt cx="3756352" cy="741801"/>
          </a:xfrm>
        </p:grpSpPr>
        <p:pic>
          <p:nvPicPr>
            <p:cNvPr id="4" name="Graphic 3" descr="Processor with solid fill">
              <a:extLst>
                <a:ext uri="{FF2B5EF4-FFF2-40B4-BE49-F238E27FC236}">
                  <a16:creationId xmlns:a16="http://schemas.microsoft.com/office/drawing/2014/main" id="{455AA4F4-06A6-8817-857E-E1311049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33788" y="6144832"/>
              <a:ext cx="457200" cy="457200"/>
            </a:xfrm>
            <a:prstGeom prst="rect">
              <a:avLst/>
            </a:prstGeom>
          </p:spPr>
        </p:pic>
        <p:pic>
          <p:nvPicPr>
            <p:cNvPr id="5" name="Graphic 4" descr="Programmer female with solid fill">
              <a:extLst>
                <a:ext uri="{FF2B5EF4-FFF2-40B4-BE49-F238E27FC236}">
                  <a16:creationId xmlns:a16="http://schemas.microsoft.com/office/drawing/2014/main" id="{70309BDE-100E-1919-7240-A8AE5DA2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3440" y="6116199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1A362CCC-0242-F192-7328-58F2239D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81473" y="6144832"/>
              <a:ext cx="457200" cy="4572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6BE177-A67A-C6ED-3F5E-0922068903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  <a:solidFill>
              <a:schemeClr val="bg1">
                <a:lumMod val="75000"/>
              </a:schemeClr>
            </a:solidFill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61CDE7C-C6DE-6F0B-B80A-30362F5B4E13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D52204B-EDBA-D397-7ED1-40D869CCA27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9874B23-B8B5-3996-CFE8-50CD92E44E4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F37823-161B-EA42-FB0E-206601011862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BAD5C2-752E-55AC-8C57-F3588F8F1FC8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77DD75-3691-29ED-F6E4-B9204E638464}"/>
                </a:ext>
              </a:extLst>
            </p:cNvPr>
            <p:cNvSpPr txBox="1"/>
            <p:nvPr/>
          </p:nvSpPr>
          <p:spPr>
            <a:xfrm>
              <a:off x="5210328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BD0025-0A2D-06FA-25E7-71B1229B4BDE}"/>
                </a:ext>
              </a:extLst>
            </p:cNvPr>
            <p:cNvSpPr txBox="1"/>
            <p:nvPr/>
          </p:nvSpPr>
          <p:spPr>
            <a:xfrm>
              <a:off x="6058013" y="6547246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822FC1-89D6-E722-DB55-6BA6D32ACD90}"/>
                </a:ext>
              </a:extLst>
            </p:cNvPr>
            <p:cNvSpPr txBox="1"/>
            <p:nvPr/>
          </p:nvSpPr>
          <p:spPr>
            <a:xfrm>
              <a:off x="6905698" y="6542922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70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A50FCCDE-C33A-5A78-D620-566B793C4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6BC7BDC2-8F23-2E3F-A086-6D562460F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AA80F52-4811-9F38-571E-FB21B2CF1C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83031EF-805D-5644-5589-4AC8E2F29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5B12A5-AE6B-359E-D1DB-AD85914D07AF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D11255-D11F-B19F-2577-DDA92EB5F4DF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F3AB29-CED6-F8D1-8E74-4FF6094098A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2EE2A-F148-A6F1-A41B-ED2B6A15E60D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AC8105C-28B0-043F-7305-E318EA850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2844" y="1405541"/>
            <a:ext cx="725556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BAA1-E023-A172-C795-ABFA0B5CD4B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2" name="Graphic 21" descr="Programmer female with solid fill">
              <a:extLst>
                <a:ext uri="{FF2B5EF4-FFF2-40B4-BE49-F238E27FC236}">
                  <a16:creationId xmlns:a16="http://schemas.microsoft.com/office/drawing/2014/main" id="{0D2B930B-8D9D-1184-4136-8D9D93D7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EE4F92-DAB1-E35F-06D6-8C719FBA404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4" name="Graphic 23" descr="Processor with solid fill">
              <a:extLst>
                <a:ext uri="{FF2B5EF4-FFF2-40B4-BE49-F238E27FC236}">
                  <a16:creationId xmlns:a16="http://schemas.microsoft.com/office/drawing/2014/main" id="{E5BC16CC-278A-CB1A-D272-CA91B71B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5" name="Graphic 24" descr="Database with solid fill">
              <a:extLst>
                <a:ext uri="{FF2B5EF4-FFF2-40B4-BE49-F238E27FC236}">
                  <a16:creationId xmlns:a16="http://schemas.microsoft.com/office/drawing/2014/main" id="{ABC7663C-8BE5-C28F-CD89-456C9D6FA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88BD70-8EC0-7419-8AFE-6A14E3D068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B60F3-5C20-9B6F-F663-16BD6089D5B4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1CAF6A6-4E13-F43B-9FFC-29B0811A89D9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528B85A-77E1-CEF5-DE45-5A3D96DC393C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25B185-4A65-491A-85FC-D703390AEE2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D8D936-3F0C-4B15-9F69-0182D0265EE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6F15E7-95F2-2BC2-B56C-5F90E729863C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D550D9-0FF7-E8B9-5169-D2B6074ABFE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42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DEDF127B-CF79-2CE4-041D-EB50B103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A2C910E0-1C77-E540-47C6-C28109A76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3AB5A099-FD35-ECC0-75B4-0C79F54F9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C29DF53-653E-1BAC-A40A-E5FB3DF10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F03BA3-F1DC-A196-7B02-13163CF5624E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EFB6CF-8B26-3C6C-BF5E-2EAEDC815DA2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B9BB7F-86DE-645D-B613-B7B9953012C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F0EE-4C65-315A-1F98-B4BF97EF6962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6F69A9F-8AF7-609E-733E-8B26233FF974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8D644-8891-D83F-4FEC-60FBC4670B07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pic>
        <p:nvPicPr>
          <p:cNvPr id="4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FBE6356-92C3-F795-FEFA-FD85AA9BD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15179" y="1405542"/>
            <a:ext cx="868310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9F5A734-542C-EF4D-8293-BC1692E7247C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BF3C9AF4-7359-2461-3413-4675C56E6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7B75FC-3270-EEF3-3A54-CB52327DEC54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75F4722C-8CDF-80DD-08CE-9FEE99D53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D466FF7A-89A1-B1FA-9B24-6E1B836A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60EC6B0-F845-0C64-28E5-D1894E804E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5F5E444-67C3-B89E-2325-C912A334E95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7767363-0BBE-07F3-5F0F-3FDB6FD3676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A13D88F-CDFD-DEE2-47C8-2F60A8DF99C8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D46A8E-13A6-2F66-0C1B-D75196048C5C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25AFB9-F2E4-3484-F830-9F7767FE0DE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F0B42B-BA61-A295-7AE7-08ECC373C4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23CFDB-E806-4ECA-691B-1382DA800FC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664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69A8D0B7-E62C-9A89-6ED2-CF369D8E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81FE0DD-2F2F-B38E-5996-41801CDCD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B1E5D66B-D824-5714-CCCF-038F4345FA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16FB7C0-0E1D-A232-FF0F-589BB28EC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159802-B800-F03E-CB1E-52C845AB7B46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AF8A3E-2720-16D0-C499-2353D3163FDD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BE9323-7087-02D4-DADD-AEF0C2EDF73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63697-2043-65EC-6BD9-A8921F009786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86B3A5-E89C-B5AF-F8D7-7451DF0897D5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709A5-A77D-6C7F-47E8-A99551A981D4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44D29D-1730-2FA6-3963-E5DB3794ABAB}"/>
              </a:ext>
            </a:extLst>
          </p:cNvPr>
          <p:cNvSpPr/>
          <p:nvPr/>
        </p:nvSpPr>
        <p:spPr>
          <a:xfrm>
            <a:off x="9144000" y="3852763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8C06C-F808-2A89-69FF-0B0CECD94420}"/>
              </a:ext>
            </a:extLst>
          </p:cNvPr>
          <p:cNvSpPr txBox="1"/>
          <p:nvPr/>
        </p:nvSpPr>
        <p:spPr>
          <a:xfrm>
            <a:off x="9144000" y="4099535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ami100</a:t>
            </a:r>
          </a:p>
          <a:p>
            <a:pPr algn="ctr"/>
            <a:r>
              <a:rPr lang="en-US" sz="2400" dirty="0"/>
              <a:t>AMD GPU’s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B08938C-C5B3-8D2A-89C4-52115E7E9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73303" y="1405542"/>
            <a:ext cx="176862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54ED704-B8CF-DE83-D4D3-C1C94CCF009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6" name="Graphic 25" descr="Programmer female with solid fill">
              <a:extLst>
                <a:ext uri="{FF2B5EF4-FFF2-40B4-BE49-F238E27FC236}">
                  <a16:creationId xmlns:a16="http://schemas.microsoft.com/office/drawing/2014/main" id="{80C56EF2-5063-FB6F-9373-6FD4B107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2AD143-AA80-8548-EE8E-56A222A93CFF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8" name="Graphic 27" descr="Processor with solid fill">
              <a:extLst>
                <a:ext uri="{FF2B5EF4-FFF2-40B4-BE49-F238E27FC236}">
                  <a16:creationId xmlns:a16="http://schemas.microsoft.com/office/drawing/2014/main" id="{4AE393DB-B873-0E0C-5C1E-1591214A9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9" name="Graphic 28" descr="Database with solid fill">
              <a:extLst>
                <a:ext uri="{FF2B5EF4-FFF2-40B4-BE49-F238E27FC236}">
                  <a16:creationId xmlns:a16="http://schemas.microsoft.com/office/drawing/2014/main" id="{9F835E9B-188E-EA3C-C235-7694C34A2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8945D7A-2F0F-D0EE-E369-919678E541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1774FB1-B225-6D3B-73A0-B1E42BCB158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6936959-81E0-21BC-8DDF-F5FA935B6192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B113102-2538-628D-7013-538B4464C8F4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138007-EA0B-9D6F-A754-028072E5D9C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30305B-31FB-EDC9-D182-41E781A538D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9A5E10-E667-5586-19C6-7A1369C9264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5F73F2-BC26-CC87-1D4B-7BBE302B498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358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F0CA595-694A-72EC-EB3A-011634B4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24E7D575-5CC8-C8C6-7131-EAA360B97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90B6577-82CC-20A1-C8F7-1E4B4C3C44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AF7CBF-5649-1A3A-0D43-8337E39E44F6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9709-E200-67CE-6629-4E8874FA97D4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E70604A8-72F0-0FF9-69E7-FEA5A3FA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4D664F-F827-3D05-3462-06215507E7E3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558291-66A7-D76A-B3DB-A74EEC4510DD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1" name="Graphic 40" descr="Programmer female with solid fill">
              <a:extLst>
                <a:ext uri="{FF2B5EF4-FFF2-40B4-BE49-F238E27FC236}">
                  <a16:creationId xmlns:a16="http://schemas.microsoft.com/office/drawing/2014/main" id="{DCA1EB47-5565-9706-59D2-50F99DCF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A9E851-404E-5F78-BB36-B42435640F4D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F3B41946-0CAD-533F-7DDC-D8BA318B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4" name="Graphic 43" descr="Database with solid fill">
              <a:extLst>
                <a:ext uri="{FF2B5EF4-FFF2-40B4-BE49-F238E27FC236}">
                  <a16:creationId xmlns:a16="http://schemas.microsoft.com/office/drawing/2014/main" id="{ACFEFFF1-BB9D-459D-7047-ED28549D5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20D834-AC9C-20D2-CB8F-0FA3ACBAD3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45087A2E-1019-F555-7393-7E6D3FB8677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700503-B76A-8ACE-929D-9E18DC13D7C8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4CC5F60-A45F-5F55-3E30-D23B0CF17ED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23A9D0-B02A-1C3B-CB30-B52EACEA462A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C41F33-28BF-56DA-1E5A-742CC191E2A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10FB112-CE63-75BD-E299-EE83109B8485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9CA309-A29A-E026-20B1-E6A947FB0D2A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315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D112A7-736F-7FBA-BC4B-D30764C088AD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0411-FECD-AF69-8E7F-CEC3333BC7CE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A90871E9-E920-5255-BDBD-B0260105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723C09-E953-4C3D-6E74-6A964B249A60}"/>
              </a:ext>
            </a:extLst>
          </p:cNvPr>
          <p:cNvGrpSpPr/>
          <p:nvPr/>
        </p:nvGrpSpPr>
        <p:grpSpPr>
          <a:xfrm>
            <a:off x="5690184" y="-347472"/>
            <a:ext cx="6400800" cy="7868799"/>
            <a:chOff x="36411" y="-342900"/>
            <a:chExt cx="6400800" cy="78687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D8950F-A765-6330-4C77-BA647C9E4B97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PL</a:t>
              </a:r>
            </a:p>
          </p:txBody>
        </p:sp>
        <p:pic>
          <p:nvPicPr>
            <p:cNvPr id="36" name="Graphic 35" descr="Folder outline">
              <a:extLst>
                <a:ext uri="{FF2B5EF4-FFF2-40B4-BE49-F238E27FC236}">
                  <a16:creationId xmlns:a16="http://schemas.microsoft.com/office/drawing/2014/main" id="{EEA203C4-E1DE-D548-C959-E3943BA9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90BD91-68E5-52F2-3291-D0830017ED8E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55D2-C5CF-3143-DE14-B6C7D453419B}"/>
              </a:ext>
            </a:extLst>
          </p:cNvPr>
          <p:cNvSpPr txBox="1"/>
          <p:nvPr/>
        </p:nvSpPr>
        <p:spPr>
          <a:xfrm>
            <a:off x="6789523" y="2580044"/>
            <a:ext cx="407457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PetaLibrary</a:t>
            </a: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Tiered Storage</a:t>
            </a:r>
          </a:p>
          <a:p>
            <a:pPr marL="9144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800" dirty="0"/>
              <a:t>Active, Archive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Funding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Starts at 1 TB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D3E315-DBCD-822C-FD8B-834221D2C7B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1" name="Graphic 40" descr="Programmer female with solid fill">
              <a:extLst>
                <a:ext uri="{FF2B5EF4-FFF2-40B4-BE49-F238E27FC236}">
                  <a16:creationId xmlns:a16="http://schemas.microsoft.com/office/drawing/2014/main" id="{A2146187-3640-F80E-0FAF-1D3725C1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6AC2D1-B764-5E73-0092-97A568AA93FF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7C4672E7-D3F2-A19D-F33A-6258896E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4" name="Graphic 43" descr="Database with solid fill">
              <a:extLst>
                <a:ext uri="{FF2B5EF4-FFF2-40B4-BE49-F238E27FC236}">
                  <a16:creationId xmlns:a16="http://schemas.microsoft.com/office/drawing/2014/main" id="{9187002B-FA17-1CA8-ACED-E8344F951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70EC020-218E-141B-3956-7557AF1734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5417CE9-5933-64B5-7C53-23B7067BFED7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A54DE68-8C24-E241-F54A-B768EFE716A1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D33DF7B-85F3-1EF0-6246-D44F26B2BD45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0ADC0D0-54E6-F556-7D93-8F0AAE726B66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11EF2A-0164-6473-927A-25DDCE5FBD1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662322-62A4-61E0-A9FD-606E4D3FF3E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B5BF0A-8B0A-B98F-B15F-699C4631ABB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524934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Resources for RMACC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434623" y="1690825"/>
            <a:ext cx="5348111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Tech Support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High Performance Computing 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Data Management </a:t>
            </a: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" name="Google Shape;162;p22">
            <a:extLst>
              <a:ext uri="{FF2B5EF4-FFF2-40B4-BE49-F238E27FC236}">
                <a16:creationId xmlns:a16="http://schemas.microsoft.com/office/drawing/2014/main" id="{B76772C4-4426-4B68-7521-9FAFE23CDFAB}"/>
              </a:ext>
            </a:extLst>
          </p:cNvPr>
          <p:cNvSpPr txBox="1">
            <a:spLocks/>
          </p:cNvSpPr>
          <p:nvPr/>
        </p:nvSpPr>
        <p:spPr>
          <a:xfrm>
            <a:off x="5929487" y="1690825"/>
            <a:ext cx="5737579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lnSpc>
                <a:spcPct val="150000"/>
              </a:lnSpc>
              <a:buFont typeface="Helvetica Neue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Human Support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Training Materials &amp; Workshops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Consultations &amp; Office Hours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Help Tickets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59F1E2D8-4ECE-47DD-5B58-4AB5E53B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CA62F64-F688-814D-9E44-E6B7A141B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A2784C11-BFFF-04F7-A697-0FD34E10E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662440-4E9A-F77D-8225-77C52989FA22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B075-3D73-C049-1982-F6C7092416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37FCC488-8C33-BE77-42DB-DE426A92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367CD4-4AA2-F420-3D7D-930D8EA5ED71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38204B-FFAF-FF06-6483-A03087FA76A8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FF49DC-A2EB-6CC5-79C6-85E932DF329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7716C159-7574-D065-76D4-92AEE514E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C0F12B-63A5-6D6F-F075-3DC13E097DB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F23CB05D-49F7-9460-E6FD-F9990B990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6BC594DB-846F-42C6-1A72-A9891C8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50FD476-59BF-5D98-21A8-37A2F4D52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11869F9-5DFD-144A-2344-895788DEA95A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2771529D-F26A-58CF-9912-86FA101345E7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38D304E6-AA3F-1A2E-5428-D2973227B44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B132E1E-675C-E7D4-E1A3-CBDB1167494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971B15-2A77-4AF5-5165-7C099802424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54BC1F-D22C-37D4-FF30-92B374CBB13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7D2DC7-C868-D21D-59AD-C203994DD0D8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79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29FE8CF0-29C4-3942-3731-1BCA6254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D6232FB-EFBF-A47D-248A-7742665C9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92FD679-325F-DB35-18E9-2A31EDE767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361BB5-D66A-9C8D-9922-7338D6606F6E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ED5C9-9C58-F483-0343-8EF5A774285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B6D9C2A-0BA0-D3C5-426A-E12BD3F7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A84EEF-FBE5-66BF-BAAE-D0EBEA60DB5D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7E5021-E785-0081-3A92-0B177D3F31A7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E1448-8BBC-4C32-25EC-FE71BE2E0F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F670BAB6-53C0-6E50-7522-4906A948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AB1AE61-7C78-2B07-D075-9FCEE07C0497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CC6F6-5A16-583A-DE24-72F97C9FDD0D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E8E76-1647-5777-147B-B1D0ABDE9480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1F67DE-D34F-1152-F429-D78689961D1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38021493-1FCD-5530-1273-C0D4C6300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F16892-0201-5706-2143-425413D1D05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BC6FAD87-5272-D67F-A401-FAFDF47B1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689DF14E-7D29-9B08-6CF9-E6AB8350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6A00ACE-5C0B-429B-7CE8-30276C8848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12A5631E-8EAC-4D3C-460A-D746F4B8EA0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C6EF751A-EDE6-6B5B-9C59-E066711A4E51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A917BCF-FFF9-9853-B61F-CB16AC44E751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AAB39D1-3F3C-BE32-2AE8-8211383A524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1C3F8B-4E00-7E21-C903-811975C47C5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F12236-9B1A-A3DF-AA0E-597FA816FEA6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B7184E-0DCE-FC74-8A1A-1480B84105B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795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D86F6E5-F5F4-8EED-F1F4-13550E25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E5590122-E1AB-B046-D26B-D0CB91626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AB640C5-F76D-5C6F-57E0-356F596946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6A8D0-0314-6753-78D6-5ADB92AEC8CF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5CA564-F032-0DAF-7129-50421F8F3FCE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09744F57-6D83-4097-CAA2-28A08D84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9D34A8-23F7-DF91-7DBD-B84EE20355EC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59B650-E760-B384-090F-578945A3CEB3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C9413-F9C6-A3D8-0EF5-F54EC28E9D59}"/>
                </a:ext>
              </a:extLst>
            </p:cNvPr>
            <p:cNvSpPr txBox="1"/>
            <p:nvPr/>
          </p:nvSpPr>
          <p:spPr>
            <a:xfrm>
              <a:off x="542176" y="1523685"/>
              <a:ext cx="2523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 </a:t>
              </a:r>
              <a:r>
                <a:rPr lang="en-US" sz="2400" b="1" dirty="0"/>
                <a:t>Scratch</a:t>
              </a:r>
              <a:endParaRPr lang="en-US" sz="3200" b="1" dirty="0"/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63BDE98D-F1D0-5267-5F06-1FF7F273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71C71-3775-A571-B7FE-C42BDE7F17A8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B93B72-FDA3-63D0-95F8-83E6DB42E77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D1712390-7761-95D7-23BD-0AD33836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524D5B-A176-B1DB-1979-B104A278B918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E2E1B-9142-ECBB-EE61-3752D92C18D2}"/>
              </a:ext>
            </a:extLst>
          </p:cNvPr>
          <p:cNvSpPr txBox="1"/>
          <p:nvPr/>
        </p:nvSpPr>
        <p:spPr>
          <a:xfrm>
            <a:off x="8344013" y="2328874"/>
            <a:ext cx="3507874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Job data (in/out)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Deleted after      90 days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68D13-B538-9DAB-A969-F9F660567B14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CFB59-5B1C-D55C-37AD-CD695773C5F1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89F4D-2623-0068-602F-B09DD68CD98E}"/>
              </a:ext>
            </a:extLst>
          </p:cNvPr>
          <p:cNvSpPr txBox="1"/>
          <p:nvPr/>
        </p:nvSpPr>
        <p:spPr>
          <a:xfrm>
            <a:off x="9231260" y="4688611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10 TB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2701B5-009B-CFFA-0184-5AF1DEF39AA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426FB0EA-E21E-5134-0013-857539532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AC88BE-D62A-1451-815B-6D239AC61EF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E2A5417A-0833-D67F-B566-6FE8F8999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70DAF530-1BF4-A073-57E0-8A7CD4A5F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47BF980-980F-71A9-2113-CB1CE843B5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EE3EC767-AD01-5640-ED40-726ABB08828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DF476DD-4492-7CC3-C61B-21C39C65C8A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A126B8F-21DA-56CE-C07A-975FA2D59A3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B592FD0-F4EF-8BAF-B854-ABE267992DB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BF380F-C738-BE19-2663-ED292615BC8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940A50-D3AF-419D-8D2F-D0A2B11A2D42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49F965-48B2-4400-223F-BB94E2EFC5D9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069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9E5E35C-D496-351D-67D0-1182556B8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3130593-7DE4-3FD0-ABD5-08DCCBB2C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309BFF4-4419-4D4A-7556-BD1BA8FFE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10113E-A769-F37F-7013-42A79B952DD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0CF07F-3E12-7465-E14D-A85187E78B9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261092C3-FEEA-0C16-E41E-7CC8B35D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290ED-C55A-017B-D5F4-AA4192CE7CA7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8C8AED-F653-5E6F-ECAB-01B0049D2F51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" name="Graphic 2" descr="Programmer female with solid fill">
              <a:extLst>
                <a:ext uri="{FF2B5EF4-FFF2-40B4-BE49-F238E27FC236}">
                  <a16:creationId xmlns:a16="http://schemas.microsoft.com/office/drawing/2014/main" id="{1CF64681-A241-AEEF-E8FE-1D1834B2C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F5EA37-4511-24EC-8312-55BF0B09CD74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5" name="Graphic 4" descr="Processor with solid fill">
              <a:extLst>
                <a:ext uri="{FF2B5EF4-FFF2-40B4-BE49-F238E27FC236}">
                  <a16:creationId xmlns:a16="http://schemas.microsoft.com/office/drawing/2014/main" id="{35789AF0-652B-AA44-D795-59A370A2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DD9237D6-66B5-1ED6-00F8-D78F4A4A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07732D-8C46-7233-2A60-115401AE1A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C30158DA-BAD5-86E9-CD39-B0DA277F67F2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D171F790-67BF-DD5B-8349-80CA306769C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7D14272B-1010-5509-E3B7-010D9F24A6D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48270D-3F5E-EF80-1982-D6E9D73E7B0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67553D-86BB-805A-30AF-206BDD862D5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E3FD49-5115-D138-257D-2AF0FBA85A8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81AD36-4986-83AF-9D3B-2FF978C1A41D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797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AE762E12-7857-702F-E48A-E2FFE12D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9BF3C58-BF19-7C01-7A3A-B70CEE6F6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2DCD750-08CE-B8C4-9AE9-EC1C8D68C2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C47DA-A3C7-F19E-B1FE-D0E05B1B125F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2A0A80-CEB0-7043-93A4-381E779E1DF4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C9E1726-6859-2DA0-EF5B-0AFCEC0B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951AA0-4588-D36A-596F-2F7623742C94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BFBFD-9849-56BC-39D3-89B3DE15A75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8BD1E-B5B4-FF5F-2EC9-E0A26454F3F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A9DE7A-9897-3706-8C4F-93400DE49C43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Archive*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F65B1DD8-04C5-457D-F134-27B09478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5699AD-E02E-0D85-A6DB-2536AAAFD255}"/>
              </a:ext>
            </a:extLst>
          </p:cNvPr>
          <p:cNvSpPr txBox="1"/>
          <p:nvPr/>
        </p:nvSpPr>
        <p:spPr>
          <a:xfrm>
            <a:off x="609600" y="5575158"/>
            <a:ext cx="415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*only available to CU System users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189DF1-5E99-CBDA-12A2-6E59B027597B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76D25EE2-6019-7410-9239-56E404088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A3E192-E4F7-98FD-54A5-28E05F1BECF3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1D0F4128-B9DF-018B-CC7F-8344FBDE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Database with solid fill">
              <a:extLst>
                <a:ext uri="{FF2B5EF4-FFF2-40B4-BE49-F238E27FC236}">
                  <a16:creationId xmlns:a16="http://schemas.microsoft.com/office/drawing/2014/main" id="{8B2FEF9E-54AE-5BFB-3DC1-41D6B9214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66011E3-0B74-776E-CF5C-B8465D439B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670334E-9FD5-726D-9A7C-A6A909E5ED8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8674BF6-DC2D-F902-23B5-F697F487DE9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B1CD96-1045-072A-7AEE-EE178F455B8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E63825-1DBC-6CE5-77A3-EA5025A42AA7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DB9AA1-7348-F7B5-7FDD-1957F1B67A6A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019C36-B867-46B8-7A15-B7D2C03F6E08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CFE183-53A0-9AB9-1B06-8AC74C3B764E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429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67880141-3F44-1403-CEA3-BB60E44EF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50EAEFE-F905-08B0-38F8-5F2A9B3DA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C533BEBA-8794-47BC-A331-EF276B614C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29B890-309C-24A8-8D0A-01A0C3531E59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C0E2AC-75BA-E646-8A20-3635EAC75B8D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819483D-D1F2-4A84-D7E4-EC86AEBC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D93DA1-F6CE-D4A2-0B60-E3C68F41E81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5A222-02E4-CA50-A2C7-80B2F525FFEB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Archive*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8645087B-5FB1-22C3-D1FF-3DDF5EE9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E101AFF-F5DF-EF94-DDDF-81752C9A3643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FAF3E9-F09C-5E73-7139-DBD16E1EA5D3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D9B17F-25FA-0542-EFDC-3125028B3D02}"/>
              </a:ext>
            </a:extLst>
          </p:cNvPr>
          <p:cNvSpPr txBox="1"/>
          <p:nvPr/>
        </p:nvSpPr>
        <p:spPr>
          <a:xfrm>
            <a:off x="7539869" y="1093760"/>
            <a:ext cx="4406260" cy="192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on-campus datacenter every 15 mins.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4B0419-874B-F9C8-C139-76F2FDFD0C42}"/>
              </a:ext>
            </a:extLst>
          </p:cNvPr>
          <p:cNvGrpSpPr/>
          <p:nvPr/>
        </p:nvGrpSpPr>
        <p:grpSpPr>
          <a:xfrm>
            <a:off x="6812499" y="-1141756"/>
            <a:ext cx="5806440" cy="5532120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679EA-5AB2-3E3A-1FD5-53B8A220681F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Archive*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B7D1EE5C-C70E-6BB5-FD24-41F605670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3E6D2A1-EC84-66B2-5971-E78B09FE9BB9}"/>
              </a:ext>
            </a:extLst>
          </p:cNvPr>
          <p:cNvSpPr txBox="1"/>
          <p:nvPr/>
        </p:nvSpPr>
        <p:spPr>
          <a:xfrm>
            <a:off x="609600" y="5575158"/>
            <a:ext cx="415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*only available to CU System users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BE40F-CDCA-5BEF-93C4-087221B3613B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9" name="Graphic 8" descr="Programmer female with solid fill">
              <a:extLst>
                <a:ext uri="{FF2B5EF4-FFF2-40B4-BE49-F238E27FC236}">
                  <a16:creationId xmlns:a16="http://schemas.microsoft.com/office/drawing/2014/main" id="{BBB09200-4523-F094-321C-04699FF5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CE170-EF48-F0B1-5379-28D855FF04F3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11" name="Graphic 10" descr="Processor with solid fill">
              <a:extLst>
                <a:ext uri="{FF2B5EF4-FFF2-40B4-BE49-F238E27FC236}">
                  <a16:creationId xmlns:a16="http://schemas.microsoft.com/office/drawing/2014/main" id="{F7786B1C-5FAE-0AFD-3B8F-E7B6C4E5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2" name="Graphic 11" descr="Database with solid fill">
              <a:extLst>
                <a:ext uri="{FF2B5EF4-FFF2-40B4-BE49-F238E27FC236}">
                  <a16:creationId xmlns:a16="http://schemas.microsoft.com/office/drawing/2014/main" id="{A7A8F79B-09F3-3133-C2D1-E80D51172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45A037F-6DCF-DBAE-A25A-E3D9036022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C271DD8A-38BE-2CF2-EE91-32ADD92ED8D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4800593A-AAA3-0DC3-C2A0-234971FBE9C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710EA9F-1720-E19F-6737-18EFBE6A20DA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084DE6-5340-96E8-200E-008EAA1738C0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B31C3-50FF-1FC6-8EEA-A426102BA7A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3141F8-C079-7EFB-9635-0E7E4F7B4C1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AA4483-5128-0DF1-6BD1-690E3BBC708C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701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B9AFEF2-02AB-54B3-9BB7-076838EF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A4AA00E-3019-EF45-40FD-81D43BFE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D72E977-753F-B815-8A6E-B0381EE284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DCB50E-F85D-C047-9273-7DE3C7D72E1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214B1A-CFA9-645E-9DD9-9BE65F39411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DCF2089-5EFE-44DF-CF75-6B38488DF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3A8C02-50F4-304C-C62E-D72E139EFFFB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354842-F85F-BBB7-CF39-A6FF9A6514C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538E4E-C3F7-D8D1-7D45-255DC6C0992A}"/>
              </a:ext>
            </a:extLst>
          </p:cNvPr>
          <p:cNvSpPr txBox="1"/>
          <p:nvPr/>
        </p:nvSpPr>
        <p:spPr>
          <a:xfrm>
            <a:off x="7539869" y="1093760"/>
            <a:ext cx="4406260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on-campus datacenter every 15 mins.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10DE5E-7A18-14A1-1E57-BB758BAC75A8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24C619-F901-4168-8FAE-D7810F71B837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Archive*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15653BF2-89C6-CA52-919C-067F51C3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E50D4-C42B-8113-110A-54EA3F9A7B19}"/>
              </a:ext>
            </a:extLst>
          </p:cNvPr>
          <p:cNvGrpSpPr/>
          <p:nvPr/>
        </p:nvGrpSpPr>
        <p:grpSpPr>
          <a:xfrm>
            <a:off x="6812499" y="-1141756"/>
            <a:ext cx="5806440" cy="5532120"/>
            <a:chOff x="36410" y="-342900"/>
            <a:chExt cx="6517495" cy="8012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39067-C548-5AF3-512E-472D3F1EC202}"/>
                </a:ext>
              </a:extLst>
            </p:cNvPr>
            <p:cNvSpPr txBox="1"/>
            <p:nvPr/>
          </p:nvSpPr>
          <p:spPr>
            <a:xfrm>
              <a:off x="576927" y="1662909"/>
              <a:ext cx="2523753" cy="117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Archive*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5D0AB956-34F9-F96C-02A1-7EC4A38D3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0" y="-342900"/>
              <a:ext cx="6517495" cy="80122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E36C3F-A4B6-B828-C305-4A9FC4E82794}"/>
              </a:ext>
            </a:extLst>
          </p:cNvPr>
          <p:cNvGrpSpPr/>
          <p:nvPr/>
        </p:nvGrpSpPr>
        <p:grpSpPr>
          <a:xfrm>
            <a:off x="6812499" y="2297203"/>
            <a:ext cx="5806440" cy="4734073"/>
            <a:chOff x="36411" y="-342900"/>
            <a:chExt cx="6400800" cy="78687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D44E1A-A785-1748-4A92-E7D66FA7FF7A}"/>
                </a:ext>
              </a:extLst>
            </p:cNvPr>
            <p:cNvSpPr txBox="1"/>
            <p:nvPr/>
          </p:nvSpPr>
          <p:spPr>
            <a:xfrm>
              <a:off x="543642" y="1475988"/>
              <a:ext cx="2523754" cy="138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Archive + </a:t>
              </a:r>
            </a:p>
            <a:p>
              <a:pPr algn="ctr"/>
              <a:r>
                <a:rPr lang="en-US" sz="2400" b="1" dirty="0"/>
                <a:t>DR*</a:t>
              </a:r>
            </a:p>
          </p:txBody>
        </p:sp>
        <p:pic>
          <p:nvPicPr>
            <p:cNvPr id="13" name="Graphic 12" descr="Folder outline">
              <a:extLst>
                <a:ext uri="{FF2B5EF4-FFF2-40B4-BE49-F238E27FC236}">
                  <a16:creationId xmlns:a16="http://schemas.microsoft.com/office/drawing/2014/main" id="{DA05D257-B48C-C139-3A31-F22A3E92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8E19688-C9F0-D7E1-512D-8B12DCF1C1A5}"/>
              </a:ext>
            </a:extLst>
          </p:cNvPr>
          <p:cNvSpPr txBox="1"/>
          <p:nvPr/>
        </p:nvSpPr>
        <p:spPr>
          <a:xfrm>
            <a:off x="609600" y="5575158"/>
            <a:ext cx="415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*only available to CU System users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8DE132-9102-4A6E-788B-05B66026861C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0" name="Graphic 9" descr="Programmer female with solid fill">
              <a:extLst>
                <a:ext uri="{FF2B5EF4-FFF2-40B4-BE49-F238E27FC236}">
                  <a16:creationId xmlns:a16="http://schemas.microsoft.com/office/drawing/2014/main" id="{856B1224-7C8E-DE80-B6A7-C55E9A365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F43187-3F1F-92E2-23AD-82DD661E9BF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15" name="Graphic 14" descr="Processor with solid fill">
              <a:extLst>
                <a:ext uri="{FF2B5EF4-FFF2-40B4-BE49-F238E27FC236}">
                  <a16:creationId xmlns:a16="http://schemas.microsoft.com/office/drawing/2014/main" id="{6DE9840E-F390-4EEA-9B56-870961148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9F584A00-582C-F268-E4EC-D04CE76EE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23F3E-E3DC-68A6-8127-422EAA80A7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8DF0219-2FD5-152E-17D5-8E5EF49375E4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0B40817-5E8B-36FB-F201-425540E7C1B2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050FBC-F423-149D-7D7C-52FDFFA7C47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19C5E4-D70D-CBBA-1090-708C117189A1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92D873-C0B4-0BA9-CFD8-2C42F4B5AAE0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8DC54C-2E52-0C77-CFC0-24E4718E05B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2372DE-4A06-1884-91E3-7C4A29216685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D23E98-0A06-AD10-0207-D4BDCA41D9CB}"/>
              </a:ext>
            </a:extLst>
          </p:cNvPr>
          <p:cNvSpPr txBox="1"/>
          <p:nvPr/>
        </p:nvSpPr>
        <p:spPr>
          <a:xfrm>
            <a:off x="7539869" y="4079236"/>
            <a:ext cx="4302185" cy="149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Archive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offsite datacenter monthly</a:t>
            </a:r>
          </a:p>
        </p:txBody>
      </p:sp>
    </p:spTree>
    <p:extLst>
      <p:ext uri="{BB962C8B-B14F-4D97-AF65-F5344CB8AC3E}">
        <p14:creationId xmlns:p14="http://schemas.microsoft.com/office/powerpoint/2010/main" val="1869797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99027" cy="120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 dirty="0"/>
              <a:t>/projects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F3F23A-A3F0-9A76-FE57-01CF25632360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9" name="Graphic 8" descr="Programmer female with solid fill">
              <a:extLst>
                <a:ext uri="{FF2B5EF4-FFF2-40B4-BE49-F238E27FC236}">
                  <a16:creationId xmlns:a16="http://schemas.microsoft.com/office/drawing/2014/main" id="{48067425-BA42-FEC6-9632-2480C50C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D85FB0-7C09-8D73-F6A0-D873D4CD75FD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0" name="Graphic 19" descr="Processor with solid fill">
              <a:extLst>
                <a:ext uri="{FF2B5EF4-FFF2-40B4-BE49-F238E27FC236}">
                  <a16:creationId xmlns:a16="http://schemas.microsoft.com/office/drawing/2014/main" id="{DF0B6FFD-F996-7071-7406-87E2E46B9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1" name="Graphic 20" descr="Database with solid fill">
              <a:extLst>
                <a:ext uri="{FF2B5EF4-FFF2-40B4-BE49-F238E27FC236}">
                  <a16:creationId xmlns:a16="http://schemas.microsoft.com/office/drawing/2014/main" id="{9CEB7008-FCC8-B9FD-704A-E31240CA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8F61BB-23C2-B35D-4AB1-4A4A2CCF16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DF93FFC-B8D9-CA06-53F9-AA0EAA31EEAC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393D9DC-4ECC-391D-9E8B-6EDD34ACA01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14975DB-4285-8071-6AA2-3DCEE3FE772C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4EB886-5ADB-BC35-27FF-1FE19C6D34D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36FB96-3B41-0D17-1118-BBC0EDFA6C5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B1B286-3D00-56B8-BDB7-8A2B0AE539D5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7AE9A6-1AAA-B0FC-845A-C3640F001B79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306956" y="1677661"/>
            <a:ext cx="430800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rsync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rclone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scp</a:t>
            </a:r>
            <a:endParaRPr lang="en-US" sz="24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0BC965-1794-0B31-3880-A507A748133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5" name="Graphic 14" descr="Programmer female with solid fill">
              <a:extLst>
                <a:ext uri="{FF2B5EF4-FFF2-40B4-BE49-F238E27FC236}">
                  <a16:creationId xmlns:a16="http://schemas.microsoft.com/office/drawing/2014/main" id="{C474DDC6-13F9-5DDD-F16B-D9935C2A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641A0F-F77A-2906-C074-84C9188C0859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17" name="Graphic 16" descr="Processor with solid fill">
              <a:extLst>
                <a:ext uri="{FF2B5EF4-FFF2-40B4-BE49-F238E27FC236}">
                  <a16:creationId xmlns:a16="http://schemas.microsoft.com/office/drawing/2014/main" id="{095D4E15-DFA9-7159-AE26-2146F86C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8" name="Graphic 17" descr="Database with solid fill">
              <a:extLst>
                <a:ext uri="{FF2B5EF4-FFF2-40B4-BE49-F238E27FC236}">
                  <a16:creationId xmlns:a16="http://schemas.microsoft.com/office/drawing/2014/main" id="{C7DE79D8-D5D4-758A-714E-52FDD874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90E3597-FD3A-FCA1-AC04-07768FED9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62F9D5F-6DDB-28B0-520B-C7B2DF8773E0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79D4880-ED8B-E970-C617-473F1389E68E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80BEED-8EA8-0C89-0987-8DA2FEAA906F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7E2731B-8057-6075-65E1-4CF8849B8850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C27362-E420-9D04-80F2-CEBC3719221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7A10F8-F3A6-627A-F1FE-C8255D13B64D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0E813D-2357-AD9F-8F88-E260A1674A1A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Transfer Nodes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F17BED-AC4E-F27E-AE49-92309979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F5DA30-E41B-AFEB-4C32-E8152E5AAEC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1" name="Graphic 20" descr="Programmer female with solid fill">
              <a:extLst>
                <a:ext uri="{FF2B5EF4-FFF2-40B4-BE49-F238E27FC236}">
                  <a16:creationId xmlns:a16="http://schemas.microsoft.com/office/drawing/2014/main" id="{51A4794E-8E7D-A05C-0263-290B2F8E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A55B17-FDEE-0912-161C-C45C181AB70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3" name="Graphic 22" descr="Processor with solid fill">
              <a:extLst>
                <a:ext uri="{FF2B5EF4-FFF2-40B4-BE49-F238E27FC236}">
                  <a16:creationId xmlns:a16="http://schemas.microsoft.com/office/drawing/2014/main" id="{EA2A8984-E4CA-F2EF-49A2-27FFFE703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4" name="Graphic 23" descr="Database with solid fill">
              <a:extLst>
                <a:ext uri="{FF2B5EF4-FFF2-40B4-BE49-F238E27FC236}">
                  <a16:creationId xmlns:a16="http://schemas.microsoft.com/office/drawing/2014/main" id="{FD78B112-09E3-25B7-35FF-38B29E78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95C8F5-E345-4174-8041-CE13C16F3D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580732-DD5E-266A-1CC5-ADFB7C1262A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605D87A-1C12-C3B2-12F5-0AED036CDF6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EE8E50D-D13C-26B3-032B-4FDB3ACBB79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BB5B5F5-B064-9811-058F-B613F78A39B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456702-890F-FE78-286D-AF7D6AFD2993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DB9ABC-9C84-7431-5D2E-8F42D3A32A6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6BAF1D-D08A-A7F4-12B7-00FD650C71B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A cartoon depiction of two people asking each other questions with a speech bubble containing a question mark above them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pic>
        <p:nvPicPr>
          <p:cNvPr id="9" name="Graphic 8" descr="A cartoon depiction of three people discussing an idea with a speech bubble containing generic text above them">
            <a:extLst>
              <a:ext uri="{FF2B5EF4-FFF2-40B4-BE49-F238E27FC236}">
                <a16:creationId xmlns:a16="http://schemas.microsoft.com/office/drawing/2014/main" id="{AC279A59-6358-4FCD-52B7-1A20C27F6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12" name="Google Shape;136;p19">
            <a:extLst>
              <a:ext uri="{FF2B5EF4-FFF2-40B4-BE49-F238E27FC236}">
                <a16:creationId xmlns:a16="http://schemas.microsoft.com/office/drawing/2014/main" id="{BCECCE21-9B35-3255-DD90-BBE281692F1F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638D6F-18A9-71D2-1087-707E640D29C4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9DEDD3E0-CE04-5601-9188-53824341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FC9105-4F77-D06E-227B-AF0A9DBD6D9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BC5B2C21-5272-9752-F8C5-9A71603A3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Database with solid fill">
              <a:extLst>
                <a:ext uri="{FF2B5EF4-FFF2-40B4-BE49-F238E27FC236}">
                  <a16:creationId xmlns:a16="http://schemas.microsoft.com/office/drawing/2014/main" id="{E724050B-F4A8-8A81-CB43-E21FAF030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2FFC02-C59E-BE1D-C11B-C1588D0E56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43B60C3-A36B-9E58-24B7-1BE544FE7DD9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B19DB23-8CE3-2C38-D67D-9CFA0C522A18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1553901-253C-7244-59F3-FFAB8A2CCBC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2AD2F0-C8C8-5C26-46D8-B69F9506B16C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E4C418-8121-5CE1-3494-50D1DDDCEDC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CB4867-FF52-4F8E-A60C-ED86D38597C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28659A-2D20-F0E8-42AB-53BE16D112D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896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CURC Open OnDemand is a browser based, integrated, single access point for all of your HPC resources at CU Research Computing.</a:t>
            </a:r>
            <a:endParaRPr sz="2400" dirty="0">
              <a:latin typeface="+mn-lt"/>
            </a:endParaRPr>
          </a:p>
          <a:p>
            <a:pPr marL="457200" lvl="0" indent="-3810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+mn-lt"/>
              </a:rPr>
              <a:t>CU Boulder: Visit</a:t>
            </a:r>
            <a:r>
              <a:rPr lang="en-US" sz="2400" dirty="0">
                <a:uFill>
                  <a:noFill/>
                </a:uFill>
                <a:latin typeface="+mn-lt"/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latin typeface="+mn-lt"/>
                <a:hlinkClick r:id="rId3"/>
              </a:rPr>
              <a:t>https://ondemand.rc.colorado.edu</a:t>
            </a:r>
            <a:r>
              <a:rPr lang="en-US" sz="2400" dirty="0">
                <a:latin typeface="+mn-lt"/>
              </a:rPr>
              <a:t>.</a:t>
            </a:r>
          </a:p>
          <a:p>
            <a:pPr indent="-381000">
              <a:lnSpc>
                <a:spcPct val="125000"/>
              </a:lnSpc>
              <a:buSzPts val="2400"/>
            </a:pPr>
            <a:r>
              <a:rPr lang="en-US" sz="2400" dirty="0">
                <a:latin typeface="+mn-lt"/>
              </a:rPr>
              <a:t>Other RMACC Institutions: Visit </a:t>
            </a:r>
            <a:r>
              <a:rPr lang="en-US" sz="2400" dirty="0">
                <a:latin typeface="+mn-lt"/>
                <a:hlinkClick r:id="rId4"/>
              </a:rPr>
              <a:t>https://ondemand-rmacc.rc.colorado.edu/</a:t>
            </a:r>
            <a:r>
              <a:rPr lang="en-US" sz="2400" dirty="0">
                <a:latin typeface="+mn-lt"/>
              </a:rPr>
              <a:t> </a:t>
            </a:r>
            <a:endParaRPr sz="2400" dirty="0">
              <a:latin typeface="+mn-lt"/>
            </a:endParaRPr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D569A7-332C-43E7-FCE4-1DF4FF9C29A7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9D7C2533-F237-2F99-82C1-80DD5F2A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35F65-09B9-F337-F598-113C92B9BED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09932B74-9FAA-3283-480D-D82AC2539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7F3A1E79-7539-8B4B-E4C8-814886D57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E6E44F8-3CA7-3843-4442-9361BF38A8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D2D48D3-FA97-C1CE-C092-7ACA7C1EC54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7E3EC7C-6A5E-3DCC-329B-09B0DBB3B85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651FB44-922F-65F0-80E2-77A4000E58D6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251A0C-DD3A-D5DB-7778-18E7CF2FA1E2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747E46-967D-D6ED-FF1F-4A5C38CAABF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FA37B-6899-4F71-28B3-D7CCBB95217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693C4F-D37E-147E-A6CA-844FCA8CC6B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969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>
          <a:extLst>
            <a:ext uri="{FF2B5EF4-FFF2-40B4-BE49-F238E27FC236}">
              <a16:creationId xmlns:a16="http://schemas.microsoft.com/office/drawing/2014/main" id="{2190AD85-A45F-6096-65B2-FB3FA2166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>
            <a:extLst>
              <a:ext uri="{FF2B5EF4-FFF2-40B4-BE49-F238E27FC236}">
                <a16:creationId xmlns:a16="http://schemas.microsoft.com/office/drawing/2014/main" id="{5B4370FB-5C61-3F6F-1844-D4C11BCB6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600" name="Google Shape;600;p48">
            <a:extLst>
              <a:ext uri="{FF2B5EF4-FFF2-40B4-BE49-F238E27FC236}">
                <a16:creationId xmlns:a16="http://schemas.microsoft.com/office/drawing/2014/main" id="{4ADDC1A8-86EC-8944-00B2-0FCFB30384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49908A-5067-87DB-5E5E-C9118847D631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0EFB33B1-ACEB-78F9-C78B-B0FACC4E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19B14F-544C-FD3F-77C4-18F9CE54C58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4E174BC3-BD74-FF1C-05F3-332FC2BA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7C665A99-4139-3F98-5461-A735A12F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915543-526F-6A4E-FA5C-B757438B8B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9FA209B-B9BB-EB7C-C32D-11C32FA0F1E5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64C4FCD-58C9-5329-905F-F8590D28C90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EFCE78B-6824-CED5-58C3-9597B7F1449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C4DC6A-50D1-0EA9-CEF7-D9CB0C336CA9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2AC8D8-E4D9-7CBB-2499-0498CA5160BA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77994F-7E17-8DD3-ECF3-1771D6DF8103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DE8E61-B560-C3A4-C117-395857A5239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  <p:pic>
        <p:nvPicPr>
          <p:cNvPr id="2" name="ondemand_optimized_small">
            <a:hlinkClick r:id="" action="ppaction://media"/>
            <a:extLst>
              <a:ext uri="{FF2B5EF4-FFF2-40B4-BE49-F238E27FC236}">
                <a16:creationId xmlns:a16="http://schemas.microsoft.com/office/drawing/2014/main" id="{5BF18FAD-8AD5-F472-2A78-F503F3D4D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65248" y="1482852"/>
            <a:ext cx="7461504" cy="41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1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5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Documentation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  <a:endParaRPr sz="24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Helpdesk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000" b="1" u="sng" dirty="0">
                <a:solidFill>
                  <a:schemeClr val="tx1"/>
                </a:solidFill>
                <a:hlinkClick r:id="rId6"/>
              </a:rPr>
              <a:t>Consult </a:t>
            </a:r>
            <a:r>
              <a:rPr lang="en-US" sz="2000" b="1" u="sng" dirty="0">
                <a:solidFill>
                  <a:schemeClr val="tx1"/>
                </a:solidFill>
                <a:hlinkClick r:id="rId7"/>
              </a:rPr>
              <a:t>Hours</a:t>
            </a:r>
            <a:r>
              <a:rPr lang="en-US" sz="2000" b="1" dirty="0">
                <a:solidFill>
                  <a:schemeClr val="tx1"/>
                </a:solidFill>
              </a:rPr>
              <a:t> (Tuesday 12:00-1:00 in-person or virtually, Thursday 1:00-2:00 virtually)</a:t>
            </a:r>
            <a:endParaRPr sz="2000"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John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59" y="1310185"/>
            <a:ext cx="5626745" cy="4678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sz="3200" dirty="0"/>
              <a:t>To: </a:t>
            </a:r>
            <a:r>
              <a:rPr lang="en-US" sz="3200" dirty="0">
                <a:hlinkClick r:id="rId2"/>
              </a:rPr>
              <a:t>rc-help@colorado.edu</a:t>
            </a:r>
            <a:r>
              <a:rPr lang="en-US" sz="3200" dirty="0"/>
              <a:t> </a:t>
            </a:r>
          </a:p>
          <a:p>
            <a:pPr marL="114300" indent="0">
              <a:buNone/>
            </a:pPr>
            <a:r>
              <a:rPr lang="en-US" sz="3200" dirty="0"/>
              <a:t>Dear Research Computing,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dirty="0"/>
              <a:t>I am running into issues running my Python script. I am using a </a:t>
            </a:r>
            <a:r>
              <a:rPr lang="en-US" sz="3200" dirty="0" err="1"/>
              <a:t>conda</a:t>
            </a:r>
            <a:r>
              <a:rPr lang="en-US" sz="3200" dirty="0"/>
              <a:t> environment called </a:t>
            </a:r>
            <a:r>
              <a:rPr lang="en-US" sz="3200" dirty="0" err="1"/>
              <a:t>my_python_env</a:t>
            </a:r>
            <a:r>
              <a:rPr lang="en-US" sz="3200" dirty="0"/>
              <a:t> with the </a:t>
            </a:r>
            <a:r>
              <a:rPr lang="en-US" sz="3200" dirty="0" err="1"/>
              <a:t>pytorch</a:t>
            </a:r>
            <a:r>
              <a:rPr lang="en-US" sz="3200" dirty="0"/>
              <a:t> software, and I am receiving the following error. I am not sure how to troubleshoot. My job ID is 1620350. Let me know what I can try!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sz="3200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 partition name specified.</a:t>
            </a:r>
            <a:endParaRPr lang="en-US" sz="32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19CB2880-EF02-8286-0BCB-862CCC1A6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4A989CE7-2212-F834-8A47-BA395F49E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AF43AA40-78DF-8E14-BC0D-626989C4FC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2" name="Group 1" descr="An icon of three servers linked together, with the description “HPC Overview”">
            <a:extLst>
              <a:ext uri="{FF2B5EF4-FFF2-40B4-BE49-F238E27FC236}">
                <a16:creationId xmlns:a16="http://schemas.microsoft.com/office/drawing/2014/main" id="{8C0AD010-615A-FB34-EC8D-1C932214B1E8}"/>
              </a:ext>
            </a:extLst>
          </p:cNvPr>
          <p:cNvGrpSpPr/>
          <p:nvPr/>
        </p:nvGrpSpPr>
        <p:grpSpPr>
          <a:xfrm>
            <a:off x="591024" y="1960061"/>
            <a:ext cx="2468880" cy="2949023"/>
            <a:chOff x="591024" y="1960061"/>
            <a:chExt cx="2468880" cy="2949023"/>
          </a:xfrm>
        </p:grpSpPr>
        <p:sp>
          <p:nvSpPr>
            <p:cNvPr id="4" name="Rounded Rectangle 3" descr="An image of three servers linked together, with the description “HPC Overview”">
              <a:extLst>
                <a:ext uri="{FF2B5EF4-FFF2-40B4-BE49-F238E27FC236}">
                  <a16:creationId xmlns:a16="http://schemas.microsoft.com/office/drawing/2014/main" id="{CBF10A1B-87C6-3E33-8A6E-55F7DFE18344}"/>
                </a:ext>
              </a:extLst>
            </p:cNvPr>
            <p:cNvSpPr/>
            <p:nvPr/>
          </p:nvSpPr>
          <p:spPr>
            <a:xfrm>
              <a:off x="591024" y="1960061"/>
              <a:ext cx="2468880" cy="294902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 descr="An image of servers linked together">
              <a:extLst>
                <a:ext uri="{FF2B5EF4-FFF2-40B4-BE49-F238E27FC236}">
                  <a16:creationId xmlns:a16="http://schemas.microsoft.com/office/drawing/2014/main" id="{E0039CE4-11D0-0B36-6B84-978427DDC8D6}"/>
                </a:ext>
              </a:extLst>
            </p:cNvPr>
            <p:cNvGrpSpPr/>
            <p:nvPr/>
          </p:nvGrpSpPr>
          <p:grpSpPr>
            <a:xfrm>
              <a:off x="828128" y="2316334"/>
              <a:ext cx="1994672" cy="2236476"/>
              <a:chOff x="828128" y="2293919"/>
              <a:chExt cx="1994672" cy="223647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DD4239-15AD-1F54-3F34-5E7F10D71359}"/>
                  </a:ext>
                </a:extLst>
              </p:cNvPr>
              <p:cNvSpPr txBox="1"/>
              <p:nvPr/>
            </p:nvSpPr>
            <p:spPr>
              <a:xfrm>
                <a:off x="868240" y="3576288"/>
                <a:ext cx="19144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HPC</a:t>
                </a:r>
              </a:p>
              <a:p>
                <a:pPr algn="ctr"/>
                <a:r>
                  <a:rPr lang="en-US" sz="2800" b="1" dirty="0"/>
                  <a:t>Overview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193DF6D-25BE-BC86-E045-8CAA4A9ED61F}"/>
                  </a:ext>
                </a:extLst>
              </p:cNvPr>
              <p:cNvGrpSpPr/>
              <p:nvPr/>
            </p:nvGrpSpPr>
            <p:grpSpPr>
              <a:xfrm>
                <a:off x="828128" y="2293919"/>
                <a:ext cx="1994672" cy="1046573"/>
                <a:chOff x="838200" y="2198126"/>
                <a:chExt cx="1994672" cy="1046573"/>
              </a:xfrm>
            </p:grpSpPr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C0A07F72-96A8-B7D5-2264-71C8A50C5742}"/>
                    </a:ext>
                  </a:extLst>
                </p:cNvPr>
                <p:cNvSpPr/>
                <p:nvPr/>
              </p:nvSpPr>
              <p:spPr>
                <a:xfrm>
                  <a:off x="838200" y="2198128"/>
                  <a:ext cx="520540" cy="1046571"/>
                </a:xfrm>
                <a:custGeom>
                  <a:avLst/>
                  <a:gdLst>
                    <a:gd name="connsiteX0" fmla="*/ 621413 w 724981"/>
                    <a:gd name="connsiteY0" fmla="*/ 258922 h 1449962"/>
                    <a:gd name="connsiteX1" fmla="*/ 103569 w 724981"/>
                    <a:gd name="connsiteY1" fmla="*/ 258922 h 1449962"/>
                    <a:gd name="connsiteX2" fmla="*/ 103569 w 724981"/>
                    <a:gd name="connsiteY2" fmla="*/ 103569 h 1449962"/>
                    <a:gd name="connsiteX3" fmla="*/ 621413 w 724981"/>
                    <a:gd name="connsiteY3" fmla="*/ 103569 h 1449962"/>
                    <a:gd name="connsiteX4" fmla="*/ 621413 w 724981"/>
                    <a:gd name="connsiteY4" fmla="*/ 258922 h 1449962"/>
                    <a:gd name="connsiteX5" fmla="*/ 621413 w 724981"/>
                    <a:gd name="connsiteY5" fmla="*/ 517844 h 1449962"/>
                    <a:gd name="connsiteX6" fmla="*/ 103569 w 724981"/>
                    <a:gd name="connsiteY6" fmla="*/ 517844 h 1449962"/>
                    <a:gd name="connsiteX7" fmla="*/ 103569 w 724981"/>
                    <a:gd name="connsiteY7" fmla="*/ 362491 h 1449962"/>
                    <a:gd name="connsiteX8" fmla="*/ 621413 w 724981"/>
                    <a:gd name="connsiteY8" fmla="*/ 362491 h 1449962"/>
                    <a:gd name="connsiteX9" fmla="*/ 621413 w 724981"/>
                    <a:gd name="connsiteY9" fmla="*/ 517844 h 1449962"/>
                    <a:gd name="connsiteX10" fmla="*/ 362491 w 724981"/>
                    <a:gd name="connsiteY10" fmla="*/ 1294609 h 1449962"/>
                    <a:gd name="connsiteX11" fmla="*/ 284814 w 724981"/>
                    <a:gd name="connsiteY11" fmla="*/ 1216933 h 1449962"/>
                    <a:gd name="connsiteX12" fmla="*/ 362491 w 724981"/>
                    <a:gd name="connsiteY12" fmla="*/ 1139256 h 1449962"/>
                    <a:gd name="connsiteX13" fmla="*/ 440167 w 724981"/>
                    <a:gd name="connsiteY13" fmla="*/ 1216933 h 1449962"/>
                    <a:gd name="connsiteX14" fmla="*/ 362491 w 724981"/>
                    <a:gd name="connsiteY14" fmla="*/ 1294609 h 1449962"/>
                    <a:gd name="connsiteX15" fmla="*/ 621413 w 724981"/>
                    <a:gd name="connsiteY15" fmla="*/ 0 h 1449962"/>
                    <a:gd name="connsiteX16" fmla="*/ 103569 w 724981"/>
                    <a:gd name="connsiteY16" fmla="*/ 0 h 1449962"/>
                    <a:gd name="connsiteX17" fmla="*/ 0 w 724981"/>
                    <a:gd name="connsiteY17" fmla="*/ 103569 h 1449962"/>
                    <a:gd name="connsiteX18" fmla="*/ 0 w 724981"/>
                    <a:gd name="connsiteY18" fmla="*/ 1346394 h 1449962"/>
                    <a:gd name="connsiteX19" fmla="*/ 103569 w 724981"/>
                    <a:gd name="connsiteY19" fmla="*/ 1449963 h 1449962"/>
                    <a:gd name="connsiteX20" fmla="*/ 621413 w 724981"/>
                    <a:gd name="connsiteY20" fmla="*/ 1449963 h 1449962"/>
                    <a:gd name="connsiteX21" fmla="*/ 724981 w 724981"/>
                    <a:gd name="connsiteY21" fmla="*/ 1346394 h 1449962"/>
                    <a:gd name="connsiteX22" fmla="*/ 724981 w 724981"/>
                    <a:gd name="connsiteY22" fmla="*/ 103569 h 1449962"/>
                    <a:gd name="connsiteX23" fmla="*/ 621413 w 724981"/>
                    <a:gd name="connsiteY23" fmla="*/ 0 h 144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24981" h="1449962">
                      <a:moveTo>
                        <a:pt x="621413" y="258922"/>
                      </a:moveTo>
                      <a:lnTo>
                        <a:pt x="103569" y="258922"/>
                      </a:lnTo>
                      <a:lnTo>
                        <a:pt x="103569" y="103569"/>
                      </a:lnTo>
                      <a:lnTo>
                        <a:pt x="621413" y="103569"/>
                      </a:lnTo>
                      <a:lnTo>
                        <a:pt x="621413" y="258922"/>
                      </a:lnTo>
                      <a:close/>
                      <a:moveTo>
                        <a:pt x="621413" y="517844"/>
                      </a:moveTo>
                      <a:lnTo>
                        <a:pt x="103569" y="517844"/>
                      </a:lnTo>
                      <a:lnTo>
                        <a:pt x="103569" y="362491"/>
                      </a:lnTo>
                      <a:lnTo>
                        <a:pt x="621413" y="362491"/>
                      </a:lnTo>
                      <a:lnTo>
                        <a:pt x="621413" y="517844"/>
                      </a:lnTo>
                      <a:close/>
                      <a:moveTo>
                        <a:pt x="362491" y="1294609"/>
                      </a:moveTo>
                      <a:cubicBezTo>
                        <a:pt x="318474" y="1294609"/>
                        <a:pt x="284814" y="1260950"/>
                        <a:pt x="284814" y="1216933"/>
                      </a:cubicBezTo>
                      <a:cubicBezTo>
                        <a:pt x="284814" y="1172916"/>
                        <a:pt x="318474" y="1139256"/>
                        <a:pt x="362491" y="1139256"/>
                      </a:cubicBezTo>
                      <a:cubicBezTo>
                        <a:pt x="406507" y="1139256"/>
                        <a:pt x="440167" y="1172916"/>
                        <a:pt x="440167" y="1216933"/>
                      </a:cubicBezTo>
                      <a:cubicBezTo>
                        <a:pt x="440167" y="1260950"/>
                        <a:pt x="406507" y="1294609"/>
                        <a:pt x="362491" y="1294609"/>
                      </a:cubicBezTo>
                      <a:close/>
                      <a:moveTo>
                        <a:pt x="621413" y="0"/>
                      </a:moveTo>
                      <a:lnTo>
                        <a:pt x="103569" y="0"/>
                      </a:lnTo>
                      <a:cubicBezTo>
                        <a:pt x="46606" y="0"/>
                        <a:pt x="0" y="46606"/>
                        <a:pt x="0" y="103569"/>
                      </a:cubicBezTo>
                      <a:lnTo>
                        <a:pt x="0" y="1346394"/>
                      </a:lnTo>
                      <a:cubicBezTo>
                        <a:pt x="0" y="1403357"/>
                        <a:pt x="46606" y="1449963"/>
                        <a:pt x="103569" y="1449963"/>
                      </a:cubicBezTo>
                      <a:lnTo>
                        <a:pt x="621413" y="1449963"/>
                      </a:lnTo>
                      <a:cubicBezTo>
                        <a:pt x="678375" y="1449963"/>
                        <a:pt x="724981" y="1403357"/>
                        <a:pt x="724981" y="1346394"/>
                      </a:cubicBezTo>
                      <a:lnTo>
                        <a:pt x="724981" y="103569"/>
                      </a:lnTo>
                      <a:cubicBezTo>
                        <a:pt x="724981" y="46606"/>
                        <a:pt x="678375" y="0"/>
                        <a:pt x="6214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EE0172E1-B089-019D-074B-49BF36F88A94}"/>
                    </a:ext>
                  </a:extLst>
                </p:cNvPr>
                <p:cNvSpPr/>
                <p:nvPr/>
              </p:nvSpPr>
              <p:spPr>
                <a:xfrm>
                  <a:off x="1575266" y="2198127"/>
                  <a:ext cx="520540" cy="1046571"/>
                </a:xfrm>
                <a:custGeom>
                  <a:avLst/>
                  <a:gdLst>
                    <a:gd name="connsiteX0" fmla="*/ 621413 w 724981"/>
                    <a:gd name="connsiteY0" fmla="*/ 258922 h 1449962"/>
                    <a:gd name="connsiteX1" fmla="*/ 103569 w 724981"/>
                    <a:gd name="connsiteY1" fmla="*/ 258922 h 1449962"/>
                    <a:gd name="connsiteX2" fmla="*/ 103569 w 724981"/>
                    <a:gd name="connsiteY2" fmla="*/ 103569 h 1449962"/>
                    <a:gd name="connsiteX3" fmla="*/ 621413 w 724981"/>
                    <a:gd name="connsiteY3" fmla="*/ 103569 h 1449962"/>
                    <a:gd name="connsiteX4" fmla="*/ 621413 w 724981"/>
                    <a:gd name="connsiteY4" fmla="*/ 258922 h 1449962"/>
                    <a:gd name="connsiteX5" fmla="*/ 621413 w 724981"/>
                    <a:gd name="connsiteY5" fmla="*/ 517844 h 1449962"/>
                    <a:gd name="connsiteX6" fmla="*/ 103569 w 724981"/>
                    <a:gd name="connsiteY6" fmla="*/ 517844 h 1449962"/>
                    <a:gd name="connsiteX7" fmla="*/ 103569 w 724981"/>
                    <a:gd name="connsiteY7" fmla="*/ 362491 h 1449962"/>
                    <a:gd name="connsiteX8" fmla="*/ 621413 w 724981"/>
                    <a:gd name="connsiteY8" fmla="*/ 362491 h 1449962"/>
                    <a:gd name="connsiteX9" fmla="*/ 621413 w 724981"/>
                    <a:gd name="connsiteY9" fmla="*/ 517844 h 1449962"/>
                    <a:gd name="connsiteX10" fmla="*/ 362491 w 724981"/>
                    <a:gd name="connsiteY10" fmla="*/ 1294609 h 1449962"/>
                    <a:gd name="connsiteX11" fmla="*/ 284814 w 724981"/>
                    <a:gd name="connsiteY11" fmla="*/ 1216933 h 1449962"/>
                    <a:gd name="connsiteX12" fmla="*/ 362491 w 724981"/>
                    <a:gd name="connsiteY12" fmla="*/ 1139256 h 1449962"/>
                    <a:gd name="connsiteX13" fmla="*/ 440167 w 724981"/>
                    <a:gd name="connsiteY13" fmla="*/ 1216933 h 1449962"/>
                    <a:gd name="connsiteX14" fmla="*/ 362491 w 724981"/>
                    <a:gd name="connsiteY14" fmla="*/ 1294609 h 1449962"/>
                    <a:gd name="connsiteX15" fmla="*/ 621413 w 724981"/>
                    <a:gd name="connsiteY15" fmla="*/ 0 h 1449962"/>
                    <a:gd name="connsiteX16" fmla="*/ 103569 w 724981"/>
                    <a:gd name="connsiteY16" fmla="*/ 0 h 1449962"/>
                    <a:gd name="connsiteX17" fmla="*/ 0 w 724981"/>
                    <a:gd name="connsiteY17" fmla="*/ 103569 h 1449962"/>
                    <a:gd name="connsiteX18" fmla="*/ 0 w 724981"/>
                    <a:gd name="connsiteY18" fmla="*/ 1346394 h 1449962"/>
                    <a:gd name="connsiteX19" fmla="*/ 103569 w 724981"/>
                    <a:gd name="connsiteY19" fmla="*/ 1449963 h 1449962"/>
                    <a:gd name="connsiteX20" fmla="*/ 621413 w 724981"/>
                    <a:gd name="connsiteY20" fmla="*/ 1449963 h 1449962"/>
                    <a:gd name="connsiteX21" fmla="*/ 724981 w 724981"/>
                    <a:gd name="connsiteY21" fmla="*/ 1346394 h 1449962"/>
                    <a:gd name="connsiteX22" fmla="*/ 724981 w 724981"/>
                    <a:gd name="connsiteY22" fmla="*/ 103569 h 1449962"/>
                    <a:gd name="connsiteX23" fmla="*/ 621413 w 724981"/>
                    <a:gd name="connsiteY23" fmla="*/ 0 h 144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24981" h="1449962">
                      <a:moveTo>
                        <a:pt x="621413" y="258922"/>
                      </a:moveTo>
                      <a:lnTo>
                        <a:pt x="103569" y="258922"/>
                      </a:lnTo>
                      <a:lnTo>
                        <a:pt x="103569" y="103569"/>
                      </a:lnTo>
                      <a:lnTo>
                        <a:pt x="621413" y="103569"/>
                      </a:lnTo>
                      <a:lnTo>
                        <a:pt x="621413" y="258922"/>
                      </a:lnTo>
                      <a:close/>
                      <a:moveTo>
                        <a:pt x="621413" y="517844"/>
                      </a:moveTo>
                      <a:lnTo>
                        <a:pt x="103569" y="517844"/>
                      </a:lnTo>
                      <a:lnTo>
                        <a:pt x="103569" y="362491"/>
                      </a:lnTo>
                      <a:lnTo>
                        <a:pt x="621413" y="362491"/>
                      </a:lnTo>
                      <a:lnTo>
                        <a:pt x="621413" y="517844"/>
                      </a:lnTo>
                      <a:close/>
                      <a:moveTo>
                        <a:pt x="362491" y="1294609"/>
                      </a:moveTo>
                      <a:cubicBezTo>
                        <a:pt x="318474" y="1294609"/>
                        <a:pt x="284814" y="1260950"/>
                        <a:pt x="284814" y="1216933"/>
                      </a:cubicBezTo>
                      <a:cubicBezTo>
                        <a:pt x="284814" y="1172916"/>
                        <a:pt x="318474" y="1139256"/>
                        <a:pt x="362491" y="1139256"/>
                      </a:cubicBezTo>
                      <a:cubicBezTo>
                        <a:pt x="406507" y="1139256"/>
                        <a:pt x="440167" y="1172916"/>
                        <a:pt x="440167" y="1216933"/>
                      </a:cubicBezTo>
                      <a:cubicBezTo>
                        <a:pt x="440167" y="1260950"/>
                        <a:pt x="406507" y="1294609"/>
                        <a:pt x="362491" y="1294609"/>
                      </a:cubicBezTo>
                      <a:close/>
                      <a:moveTo>
                        <a:pt x="621413" y="0"/>
                      </a:moveTo>
                      <a:lnTo>
                        <a:pt x="103569" y="0"/>
                      </a:lnTo>
                      <a:cubicBezTo>
                        <a:pt x="46606" y="0"/>
                        <a:pt x="0" y="46606"/>
                        <a:pt x="0" y="103569"/>
                      </a:cubicBezTo>
                      <a:lnTo>
                        <a:pt x="0" y="1346394"/>
                      </a:lnTo>
                      <a:cubicBezTo>
                        <a:pt x="0" y="1403357"/>
                        <a:pt x="46606" y="1449963"/>
                        <a:pt x="103569" y="1449963"/>
                      </a:cubicBezTo>
                      <a:lnTo>
                        <a:pt x="621413" y="1449963"/>
                      </a:lnTo>
                      <a:cubicBezTo>
                        <a:pt x="678375" y="1449963"/>
                        <a:pt x="724981" y="1403357"/>
                        <a:pt x="724981" y="1346394"/>
                      </a:cubicBezTo>
                      <a:lnTo>
                        <a:pt x="724981" y="103569"/>
                      </a:lnTo>
                      <a:cubicBezTo>
                        <a:pt x="724981" y="46606"/>
                        <a:pt x="678375" y="0"/>
                        <a:pt x="6214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70A8A70C-D8DF-E3A9-B55B-D36A812A3412}"/>
                    </a:ext>
                  </a:extLst>
                </p:cNvPr>
                <p:cNvSpPr/>
                <p:nvPr/>
              </p:nvSpPr>
              <p:spPr>
                <a:xfrm>
                  <a:off x="2312332" y="2198126"/>
                  <a:ext cx="520540" cy="1046571"/>
                </a:xfrm>
                <a:custGeom>
                  <a:avLst/>
                  <a:gdLst>
                    <a:gd name="connsiteX0" fmla="*/ 621413 w 724981"/>
                    <a:gd name="connsiteY0" fmla="*/ 258922 h 1449962"/>
                    <a:gd name="connsiteX1" fmla="*/ 103569 w 724981"/>
                    <a:gd name="connsiteY1" fmla="*/ 258922 h 1449962"/>
                    <a:gd name="connsiteX2" fmla="*/ 103569 w 724981"/>
                    <a:gd name="connsiteY2" fmla="*/ 103569 h 1449962"/>
                    <a:gd name="connsiteX3" fmla="*/ 621413 w 724981"/>
                    <a:gd name="connsiteY3" fmla="*/ 103569 h 1449962"/>
                    <a:gd name="connsiteX4" fmla="*/ 621413 w 724981"/>
                    <a:gd name="connsiteY4" fmla="*/ 258922 h 1449962"/>
                    <a:gd name="connsiteX5" fmla="*/ 621413 w 724981"/>
                    <a:gd name="connsiteY5" fmla="*/ 517844 h 1449962"/>
                    <a:gd name="connsiteX6" fmla="*/ 103569 w 724981"/>
                    <a:gd name="connsiteY6" fmla="*/ 517844 h 1449962"/>
                    <a:gd name="connsiteX7" fmla="*/ 103569 w 724981"/>
                    <a:gd name="connsiteY7" fmla="*/ 362491 h 1449962"/>
                    <a:gd name="connsiteX8" fmla="*/ 621413 w 724981"/>
                    <a:gd name="connsiteY8" fmla="*/ 362491 h 1449962"/>
                    <a:gd name="connsiteX9" fmla="*/ 621413 w 724981"/>
                    <a:gd name="connsiteY9" fmla="*/ 517844 h 1449962"/>
                    <a:gd name="connsiteX10" fmla="*/ 362491 w 724981"/>
                    <a:gd name="connsiteY10" fmla="*/ 1294609 h 1449962"/>
                    <a:gd name="connsiteX11" fmla="*/ 284814 w 724981"/>
                    <a:gd name="connsiteY11" fmla="*/ 1216933 h 1449962"/>
                    <a:gd name="connsiteX12" fmla="*/ 362491 w 724981"/>
                    <a:gd name="connsiteY12" fmla="*/ 1139256 h 1449962"/>
                    <a:gd name="connsiteX13" fmla="*/ 440167 w 724981"/>
                    <a:gd name="connsiteY13" fmla="*/ 1216933 h 1449962"/>
                    <a:gd name="connsiteX14" fmla="*/ 362491 w 724981"/>
                    <a:gd name="connsiteY14" fmla="*/ 1294609 h 1449962"/>
                    <a:gd name="connsiteX15" fmla="*/ 621413 w 724981"/>
                    <a:gd name="connsiteY15" fmla="*/ 0 h 1449962"/>
                    <a:gd name="connsiteX16" fmla="*/ 103569 w 724981"/>
                    <a:gd name="connsiteY16" fmla="*/ 0 h 1449962"/>
                    <a:gd name="connsiteX17" fmla="*/ 0 w 724981"/>
                    <a:gd name="connsiteY17" fmla="*/ 103569 h 1449962"/>
                    <a:gd name="connsiteX18" fmla="*/ 0 w 724981"/>
                    <a:gd name="connsiteY18" fmla="*/ 1346394 h 1449962"/>
                    <a:gd name="connsiteX19" fmla="*/ 103569 w 724981"/>
                    <a:gd name="connsiteY19" fmla="*/ 1449963 h 1449962"/>
                    <a:gd name="connsiteX20" fmla="*/ 621413 w 724981"/>
                    <a:gd name="connsiteY20" fmla="*/ 1449963 h 1449962"/>
                    <a:gd name="connsiteX21" fmla="*/ 724981 w 724981"/>
                    <a:gd name="connsiteY21" fmla="*/ 1346394 h 1449962"/>
                    <a:gd name="connsiteX22" fmla="*/ 724981 w 724981"/>
                    <a:gd name="connsiteY22" fmla="*/ 103569 h 1449962"/>
                    <a:gd name="connsiteX23" fmla="*/ 621413 w 724981"/>
                    <a:gd name="connsiteY23" fmla="*/ 0 h 144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24981" h="1449962">
                      <a:moveTo>
                        <a:pt x="621413" y="258922"/>
                      </a:moveTo>
                      <a:lnTo>
                        <a:pt x="103569" y="258922"/>
                      </a:lnTo>
                      <a:lnTo>
                        <a:pt x="103569" y="103569"/>
                      </a:lnTo>
                      <a:lnTo>
                        <a:pt x="621413" y="103569"/>
                      </a:lnTo>
                      <a:lnTo>
                        <a:pt x="621413" y="258922"/>
                      </a:lnTo>
                      <a:close/>
                      <a:moveTo>
                        <a:pt x="621413" y="517844"/>
                      </a:moveTo>
                      <a:lnTo>
                        <a:pt x="103569" y="517844"/>
                      </a:lnTo>
                      <a:lnTo>
                        <a:pt x="103569" y="362491"/>
                      </a:lnTo>
                      <a:lnTo>
                        <a:pt x="621413" y="362491"/>
                      </a:lnTo>
                      <a:lnTo>
                        <a:pt x="621413" y="517844"/>
                      </a:lnTo>
                      <a:close/>
                      <a:moveTo>
                        <a:pt x="362491" y="1294609"/>
                      </a:moveTo>
                      <a:cubicBezTo>
                        <a:pt x="318474" y="1294609"/>
                        <a:pt x="284814" y="1260950"/>
                        <a:pt x="284814" y="1216933"/>
                      </a:cubicBezTo>
                      <a:cubicBezTo>
                        <a:pt x="284814" y="1172916"/>
                        <a:pt x="318474" y="1139256"/>
                        <a:pt x="362491" y="1139256"/>
                      </a:cubicBezTo>
                      <a:cubicBezTo>
                        <a:pt x="406507" y="1139256"/>
                        <a:pt x="440167" y="1172916"/>
                        <a:pt x="440167" y="1216933"/>
                      </a:cubicBezTo>
                      <a:cubicBezTo>
                        <a:pt x="440167" y="1260950"/>
                        <a:pt x="406507" y="1294609"/>
                        <a:pt x="362491" y="1294609"/>
                      </a:cubicBezTo>
                      <a:close/>
                      <a:moveTo>
                        <a:pt x="621413" y="0"/>
                      </a:moveTo>
                      <a:lnTo>
                        <a:pt x="103569" y="0"/>
                      </a:lnTo>
                      <a:cubicBezTo>
                        <a:pt x="46606" y="0"/>
                        <a:pt x="0" y="46606"/>
                        <a:pt x="0" y="103569"/>
                      </a:cubicBezTo>
                      <a:lnTo>
                        <a:pt x="0" y="1346394"/>
                      </a:lnTo>
                      <a:cubicBezTo>
                        <a:pt x="0" y="1403357"/>
                        <a:pt x="46606" y="1449963"/>
                        <a:pt x="103569" y="1449963"/>
                      </a:cubicBezTo>
                      <a:lnTo>
                        <a:pt x="621413" y="1449963"/>
                      </a:lnTo>
                      <a:cubicBezTo>
                        <a:pt x="678375" y="1449963"/>
                        <a:pt x="724981" y="1403357"/>
                        <a:pt x="724981" y="1346394"/>
                      </a:cubicBezTo>
                      <a:lnTo>
                        <a:pt x="724981" y="103569"/>
                      </a:lnTo>
                      <a:cubicBezTo>
                        <a:pt x="724981" y="46606"/>
                        <a:pt x="678375" y="0"/>
                        <a:pt x="6214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5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14B784BA-481B-C67E-02C3-9C87AA96A795}"/>
                    </a:ext>
                  </a:extLst>
                </p:cNvPr>
                <p:cNvSpPr/>
                <p:nvPr/>
              </p:nvSpPr>
              <p:spPr>
                <a:xfrm>
                  <a:off x="1121609" y="2746249"/>
                  <a:ext cx="1463888" cy="15420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4180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3FFD3925-ED68-4A09-4929-F00E7A54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9A552287-30FD-AA2C-92BB-4316476BD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9522589A-B447-9525-98E8-10D7A3E114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" name="Group 2" descr="An icon of a computer processor with a description of “Nodes &amp; Partitions”">
            <a:extLst>
              <a:ext uri="{FF2B5EF4-FFF2-40B4-BE49-F238E27FC236}">
                <a16:creationId xmlns:a16="http://schemas.microsoft.com/office/drawing/2014/main" id="{FB65D47E-1CC3-C69B-1FA3-FEFCF59098E9}"/>
              </a:ext>
            </a:extLst>
          </p:cNvPr>
          <p:cNvGrpSpPr/>
          <p:nvPr/>
        </p:nvGrpSpPr>
        <p:grpSpPr>
          <a:xfrm>
            <a:off x="3471280" y="1960061"/>
            <a:ext cx="2468880" cy="2949023"/>
            <a:chOff x="3471280" y="1960061"/>
            <a:chExt cx="2468880" cy="294902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5CB94C8-A242-D5EE-E15B-2D1F3064F8CC}"/>
                </a:ext>
              </a:extLst>
            </p:cNvPr>
            <p:cNvSpPr/>
            <p:nvPr/>
          </p:nvSpPr>
          <p:spPr>
            <a:xfrm>
              <a:off x="3471280" y="1960061"/>
              <a:ext cx="2468880" cy="294902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Processor with solid fill">
              <a:extLst>
                <a:ext uri="{FF2B5EF4-FFF2-40B4-BE49-F238E27FC236}">
                  <a16:creationId xmlns:a16="http://schemas.microsoft.com/office/drawing/2014/main" id="{E580E8F8-5118-0C2C-0C0D-8F68EFE7D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74200" y="2110541"/>
              <a:ext cx="1463040" cy="14630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CDB92A-9B32-665D-1155-E2828357C9A8}"/>
                </a:ext>
              </a:extLst>
            </p:cNvPr>
            <p:cNvSpPr txBox="1"/>
            <p:nvPr/>
          </p:nvSpPr>
          <p:spPr>
            <a:xfrm>
              <a:off x="3748496" y="3598703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Nodes &amp;</a:t>
              </a:r>
            </a:p>
            <a:p>
              <a:pPr algn="ctr"/>
              <a:r>
                <a:rPr lang="en-US" sz="2800" b="1" dirty="0"/>
                <a:t>Partitions</a:t>
              </a:r>
            </a:p>
          </p:txBody>
        </p:sp>
      </p:grpSp>
      <p:grpSp>
        <p:nvGrpSpPr>
          <p:cNvPr id="2" name="Group 1" descr="An icon of three servers linked together, with the description “HPC Overview”">
            <a:extLst>
              <a:ext uri="{FF2B5EF4-FFF2-40B4-BE49-F238E27FC236}">
                <a16:creationId xmlns:a16="http://schemas.microsoft.com/office/drawing/2014/main" id="{E5A1D4AD-BD13-12B8-F2F0-91E7D0F19A7D}"/>
              </a:ext>
            </a:extLst>
          </p:cNvPr>
          <p:cNvGrpSpPr/>
          <p:nvPr/>
        </p:nvGrpSpPr>
        <p:grpSpPr>
          <a:xfrm>
            <a:off x="591024" y="1960061"/>
            <a:ext cx="2468880" cy="2949023"/>
            <a:chOff x="591024" y="1960061"/>
            <a:chExt cx="2468880" cy="294902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A0E4E1F-0A01-D275-1417-9F72158690C3}"/>
                </a:ext>
              </a:extLst>
            </p:cNvPr>
            <p:cNvSpPr/>
            <p:nvPr/>
          </p:nvSpPr>
          <p:spPr>
            <a:xfrm>
              <a:off x="591024" y="1960061"/>
              <a:ext cx="2468880" cy="294902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BB02E7-A689-A6DA-C8D6-C580DD03AAEE}"/>
                </a:ext>
              </a:extLst>
            </p:cNvPr>
            <p:cNvSpPr txBox="1"/>
            <p:nvPr/>
          </p:nvSpPr>
          <p:spPr>
            <a:xfrm>
              <a:off x="868240" y="3598703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HPC</a:t>
              </a:r>
            </a:p>
            <a:p>
              <a:pPr algn="ctr"/>
              <a:r>
                <a:rPr lang="en-US" sz="2800" b="1" dirty="0"/>
                <a:t>Overview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5E6649-53E3-092F-4868-80CC565178B0}"/>
                </a:ext>
              </a:extLst>
            </p:cNvPr>
            <p:cNvGrpSpPr/>
            <p:nvPr/>
          </p:nvGrpSpPr>
          <p:grpSpPr>
            <a:xfrm>
              <a:off x="828128" y="2316334"/>
              <a:ext cx="1994672" cy="1046573"/>
              <a:chOff x="838200" y="2198126"/>
              <a:chExt cx="1994672" cy="1046573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19C8C92-4D5F-A716-C43E-385F64115C10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277553A-9144-62F3-EF19-58661545BA6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4560AFF1-D3A2-4683-5E54-BC57F5FBC58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4E8E8B9-D394-DC7B-50AF-EA6A7612EDBA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63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E66FC4B8-6DE3-E5D8-7690-7E7399B0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21D4DCE1-26AC-4E60-87C7-6959B3C69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365356EF-653F-221A-DB12-808D1C0317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3" name="Group 2" descr="An icon of a computer processor with a description of “Nodes &amp; Partitions”">
            <a:extLst>
              <a:ext uri="{FF2B5EF4-FFF2-40B4-BE49-F238E27FC236}">
                <a16:creationId xmlns:a16="http://schemas.microsoft.com/office/drawing/2014/main" id="{6A4C9BCF-C7A1-2F82-BB84-465B884FEA86}"/>
              </a:ext>
            </a:extLst>
          </p:cNvPr>
          <p:cNvGrpSpPr/>
          <p:nvPr/>
        </p:nvGrpSpPr>
        <p:grpSpPr>
          <a:xfrm>
            <a:off x="3471280" y="1960061"/>
            <a:ext cx="2468880" cy="2949023"/>
            <a:chOff x="3471280" y="1960061"/>
            <a:chExt cx="2468880" cy="2949023"/>
          </a:xfrm>
        </p:grpSpPr>
        <p:sp>
          <p:nvSpPr>
            <p:cNvPr id="6" name="Rounded Rectangle 5" descr="An icon of a computer processor with a description of “Nodes &amp; Partitions”">
              <a:extLst>
                <a:ext uri="{FF2B5EF4-FFF2-40B4-BE49-F238E27FC236}">
                  <a16:creationId xmlns:a16="http://schemas.microsoft.com/office/drawing/2014/main" id="{35795FA3-4F09-4929-96B7-D1939EC699DE}"/>
                </a:ext>
              </a:extLst>
            </p:cNvPr>
            <p:cNvSpPr/>
            <p:nvPr/>
          </p:nvSpPr>
          <p:spPr>
            <a:xfrm>
              <a:off x="3471280" y="1960061"/>
              <a:ext cx="2468880" cy="294902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Processor with solid fill">
              <a:extLst>
                <a:ext uri="{FF2B5EF4-FFF2-40B4-BE49-F238E27FC236}">
                  <a16:creationId xmlns:a16="http://schemas.microsoft.com/office/drawing/2014/main" id="{05B5215E-26F4-0326-A725-324DB9A53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74200" y="2110541"/>
              <a:ext cx="1463040" cy="14630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402799-2D27-458B-6189-90875F93FE86}"/>
                </a:ext>
              </a:extLst>
            </p:cNvPr>
            <p:cNvSpPr txBox="1"/>
            <p:nvPr/>
          </p:nvSpPr>
          <p:spPr>
            <a:xfrm>
              <a:off x="3748496" y="3598703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Nodes &amp;</a:t>
              </a:r>
            </a:p>
            <a:p>
              <a:pPr algn="ctr"/>
              <a:r>
                <a:rPr lang="en-US" sz="2800" b="1" dirty="0"/>
                <a:t>Partitions</a:t>
              </a:r>
            </a:p>
          </p:txBody>
        </p:sp>
      </p:grpSp>
      <p:grpSp>
        <p:nvGrpSpPr>
          <p:cNvPr id="2" name="Group 1" descr="An icon of three servers linked together, with the description “HPC Overview”">
            <a:extLst>
              <a:ext uri="{FF2B5EF4-FFF2-40B4-BE49-F238E27FC236}">
                <a16:creationId xmlns:a16="http://schemas.microsoft.com/office/drawing/2014/main" id="{33ED8F7B-F4D2-E106-BA5C-A633A66FBEDE}"/>
              </a:ext>
            </a:extLst>
          </p:cNvPr>
          <p:cNvGrpSpPr/>
          <p:nvPr/>
        </p:nvGrpSpPr>
        <p:grpSpPr>
          <a:xfrm>
            <a:off x="591024" y="1960061"/>
            <a:ext cx="2468880" cy="2949023"/>
            <a:chOff x="591024" y="1960061"/>
            <a:chExt cx="2468880" cy="294902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9529C9A-771E-5E68-B115-C4045D1C9098}"/>
                </a:ext>
              </a:extLst>
            </p:cNvPr>
            <p:cNvSpPr/>
            <p:nvPr/>
          </p:nvSpPr>
          <p:spPr>
            <a:xfrm>
              <a:off x="591024" y="1960061"/>
              <a:ext cx="2468880" cy="294902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524F0-BE54-8169-B255-F67EE61E253E}"/>
                </a:ext>
              </a:extLst>
            </p:cNvPr>
            <p:cNvSpPr txBox="1"/>
            <p:nvPr/>
          </p:nvSpPr>
          <p:spPr>
            <a:xfrm>
              <a:off x="868240" y="3598703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HPC</a:t>
              </a:r>
            </a:p>
            <a:p>
              <a:pPr algn="ctr"/>
              <a:r>
                <a:rPr lang="en-US" sz="2800" b="1" dirty="0"/>
                <a:t>Overview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4F8E24-1F6B-874B-E01F-6EB6D5874454}"/>
                </a:ext>
              </a:extLst>
            </p:cNvPr>
            <p:cNvGrpSpPr/>
            <p:nvPr/>
          </p:nvGrpSpPr>
          <p:grpSpPr>
            <a:xfrm>
              <a:off x="828128" y="2316334"/>
              <a:ext cx="1994672" cy="1046573"/>
              <a:chOff x="838200" y="2198126"/>
              <a:chExt cx="1994672" cy="1046573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357200B-C2C3-51A6-2B85-F60DF7484195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C322DB1-BE75-9F16-759E-AAE358A7942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06DDE766-57EC-2D6B-18B9-E19BF75BA94B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7F7E0AD-B65F-ED5E-8187-A6DB49367BDC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 descr="An cylinder icon representing data storage, with the description “Data Storage”">
            <a:extLst>
              <a:ext uri="{FF2B5EF4-FFF2-40B4-BE49-F238E27FC236}">
                <a16:creationId xmlns:a16="http://schemas.microsoft.com/office/drawing/2014/main" id="{5FBE0750-D5D4-161E-E0F6-8D1C8F59A17E}"/>
              </a:ext>
            </a:extLst>
          </p:cNvPr>
          <p:cNvGrpSpPr/>
          <p:nvPr/>
        </p:nvGrpSpPr>
        <p:grpSpPr>
          <a:xfrm>
            <a:off x="6351536" y="1948917"/>
            <a:ext cx="2468880" cy="2960167"/>
            <a:chOff x="6351536" y="1948917"/>
            <a:chExt cx="2468880" cy="296016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FEE9042-2BDB-A758-C401-B2550CF9C6A1}"/>
                </a:ext>
              </a:extLst>
            </p:cNvPr>
            <p:cNvSpPr/>
            <p:nvPr/>
          </p:nvSpPr>
          <p:spPr>
            <a:xfrm>
              <a:off x="6351536" y="1948917"/>
              <a:ext cx="2468880" cy="296016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99C47F-A12D-F96C-2637-75FDBAEE084D}"/>
                </a:ext>
              </a:extLst>
            </p:cNvPr>
            <p:cNvSpPr txBox="1"/>
            <p:nvPr/>
          </p:nvSpPr>
          <p:spPr>
            <a:xfrm>
              <a:off x="6628752" y="3598702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Data</a:t>
              </a:r>
            </a:p>
            <a:p>
              <a:pPr algn="ctr"/>
              <a:r>
                <a:rPr lang="en-US" sz="2800" b="1" dirty="0"/>
                <a:t>Storage</a:t>
              </a:r>
            </a:p>
          </p:txBody>
        </p:sp>
        <p:pic>
          <p:nvPicPr>
            <p:cNvPr id="63" name="Graphic 62" descr="Database with solid fill">
              <a:extLst>
                <a:ext uri="{FF2B5EF4-FFF2-40B4-BE49-F238E27FC236}">
                  <a16:creationId xmlns:a16="http://schemas.microsoft.com/office/drawing/2014/main" id="{7A53F0DE-C6EC-7F38-0289-34BD092A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08736" y="2103120"/>
              <a:ext cx="1554480" cy="1554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91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420C5D4-8545-B951-5F82-DD72282E7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69F79844-DEB4-0BBD-CA1F-B0C256E47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DC0E6222-9A5B-C1EF-BFAF-701DF9299A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3" name="Group 2" descr="An icon of a computer processor with a description of “Nodes &amp; Partitions”">
            <a:extLst>
              <a:ext uri="{FF2B5EF4-FFF2-40B4-BE49-F238E27FC236}">
                <a16:creationId xmlns:a16="http://schemas.microsoft.com/office/drawing/2014/main" id="{F9E98E46-970C-27AC-48BE-3170DD947D48}"/>
              </a:ext>
            </a:extLst>
          </p:cNvPr>
          <p:cNvGrpSpPr/>
          <p:nvPr/>
        </p:nvGrpSpPr>
        <p:grpSpPr>
          <a:xfrm>
            <a:off x="3471280" y="1960061"/>
            <a:ext cx="2468880" cy="2949023"/>
            <a:chOff x="3471280" y="1960061"/>
            <a:chExt cx="2468880" cy="294902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77EF4EE-556A-B6FF-960A-B63B49F743AB}"/>
                </a:ext>
              </a:extLst>
            </p:cNvPr>
            <p:cNvSpPr/>
            <p:nvPr/>
          </p:nvSpPr>
          <p:spPr>
            <a:xfrm>
              <a:off x="3471280" y="1960061"/>
              <a:ext cx="2468880" cy="294902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Processor with solid fill">
              <a:extLst>
                <a:ext uri="{FF2B5EF4-FFF2-40B4-BE49-F238E27FC236}">
                  <a16:creationId xmlns:a16="http://schemas.microsoft.com/office/drawing/2014/main" id="{9B08290C-9895-D618-BF3A-2987FDF86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74200" y="2110541"/>
              <a:ext cx="1463040" cy="14630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4802C1-1944-A1ED-C19F-E03AB1B50CB3}"/>
                </a:ext>
              </a:extLst>
            </p:cNvPr>
            <p:cNvSpPr txBox="1"/>
            <p:nvPr/>
          </p:nvSpPr>
          <p:spPr>
            <a:xfrm>
              <a:off x="3748496" y="3598703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Nodes &amp;</a:t>
              </a:r>
            </a:p>
            <a:p>
              <a:pPr algn="ctr"/>
              <a:r>
                <a:rPr lang="en-US" sz="2800" b="1" dirty="0"/>
                <a:t>Partitions</a:t>
              </a:r>
            </a:p>
          </p:txBody>
        </p:sp>
      </p:grpSp>
      <p:grpSp>
        <p:nvGrpSpPr>
          <p:cNvPr id="2" name="Group 1" descr="An icon of three servers linked together, with the description “HPC Overview”">
            <a:extLst>
              <a:ext uri="{FF2B5EF4-FFF2-40B4-BE49-F238E27FC236}">
                <a16:creationId xmlns:a16="http://schemas.microsoft.com/office/drawing/2014/main" id="{72D63B1B-961F-0FBE-956D-4B6749A9DAEF}"/>
              </a:ext>
            </a:extLst>
          </p:cNvPr>
          <p:cNvGrpSpPr/>
          <p:nvPr/>
        </p:nvGrpSpPr>
        <p:grpSpPr>
          <a:xfrm>
            <a:off x="591024" y="1960061"/>
            <a:ext cx="2468880" cy="2949023"/>
            <a:chOff x="591024" y="1960061"/>
            <a:chExt cx="2468880" cy="294902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E7128C2-7838-2BCE-6B5D-F5C26C87E43D}"/>
                </a:ext>
              </a:extLst>
            </p:cNvPr>
            <p:cNvSpPr/>
            <p:nvPr/>
          </p:nvSpPr>
          <p:spPr>
            <a:xfrm>
              <a:off x="591024" y="1960061"/>
              <a:ext cx="2468880" cy="294902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216B56-59F9-5644-75F4-CD74619C6D31}"/>
                </a:ext>
              </a:extLst>
            </p:cNvPr>
            <p:cNvSpPr txBox="1"/>
            <p:nvPr/>
          </p:nvSpPr>
          <p:spPr>
            <a:xfrm>
              <a:off x="868240" y="3598703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HPC</a:t>
              </a:r>
            </a:p>
            <a:p>
              <a:pPr algn="ctr"/>
              <a:r>
                <a:rPr lang="en-US" sz="2800" b="1" dirty="0"/>
                <a:t>Overview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AFE7AA4-C047-072C-92C4-0BB5FFB261CA}"/>
                </a:ext>
              </a:extLst>
            </p:cNvPr>
            <p:cNvGrpSpPr/>
            <p:nvPr/>
          </p:nvGrpSpPr>
          <p:grpSpPr>
            <a:xfrm>
              <a:off x="828128" y="2316334"/>
              <a:ext cx="1994672" cy="1046573"/>
              <a:chOff x="838200" y="2198126"/>
              <a:chExt cx="1994672" cy="1046573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1EDF76BE-EA9E-2D8C-A974-24F03DDB28A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5BE311CA-6D82-CE69-D2D9-9C29AB9BD9FC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E8C87305-0B05-F830-A52A-C13A967ED6AB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BA7D859-F9AB-1E6A-7A5F-76C0178FECB1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 descr="An icon of a long-haired person in front of a laptop with code on it, with the description “System Access”">
            <a:extLst>
              <a:ext uri="{FF2B5EF4-FFF2-40B4-BE49-F238E27FC236}">
                <a16:creationId xmlns:a16="http://schemas.microsoft.com/office/drawing/2014/main" id="{6B846C6B-2006-A9FD-15D7-9E718E22A52B}"/>
              </a:ext>
            </a:extLst>
          </p:cNvPr>
          <p:cNvGrpSpPr/>
          <p:nvPr/>
        </p:nvGrpSpPr>
        <p:grpSpPr>
          <a:xfrm>
            <a:off x="9231793" y="1948917"/>
            <a:ext cx="2468880" cy="2960167"/>
            <a:chOff x="9231793" y="1948917"/>
            <a:chExt cx="2468880" cy="296016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4637163-E52A-9C7F-676B-BEFA33040687}"/>
                </a:ext>
              </a:extLst>
            </p:cNvPr>
            <p:cNvSpPr/>
            <p:nvPr/>
          </p:nvSpPr>
          <p:spPr>
            <a:xfrm>
              <a:off x="9231793" y="1948917"/>
              <a:ext cx="2468880" cy="296016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E7D42E-FD2B-5A4C-64CA-DFA6A294E742}"/>
                </a:ext>
              </a:extLst>
            </p:cNvPr>
            <p:cNvSpPr txBox="1"/>
            <p:nvPr/>
          </p:nvSpPr>
          <p:spPr>
            <a:xfrm>
              <a:off x="9509009" y="3606035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System</a:t>
              </a:r>
            </a:p>
            <a:p>
              <a:pPr algn="ctr"/>
              <a:r>
                <a:rPr lang="en-US" sz="2800" b="1" dirty="0"/>
                <a:t>Access</a:t>
              </a:r>
            </a:p>
          </p:txBody>
        </p:sp>
        <p:pic>
          <p:nvPicPr>
            <p:cNvPr id="62" name="Graphic 61" descr="Programmer female with solid fill">
              <a:extLst>
                <a:ext uri="{FF2B5EF4-FFF2-40B4-BE49-F238E27FC236}">
                  <a16:creationId xmlns:a16="http://schemas.microsoft.com/office/drawing/2014/main" id="{DB8E1209-D1E1-006C-02F0-E9B8B36C0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26153" y="2206872"/>
              <a:ext cx="1280160" cy="1280160"/>
            </a:xfrm>
            <a:prstGeom prst="rect">
              <a:avLst/>
            </a:prstGeom>
          </p:spPr>
        </p:pic>
      </p:grpSp>
      <p:grpSp>
        <p:nvGrpSpPr>
          <p:cNvPr id="7" name="Group 6" descr="An cylinder icon representing data storage, with the description “Data Storage”">
            <a:extLst>
              <a:ext uri="{FF2B5EF4-FFF2-40B4-BE49-F238E27FC236}">
                <a16:creationId xmlns:a16="http://schemas.microsoft.com/office/drawing/2014/main" id="{DA857831-836B-DC95-847C-4E4F1E7D7E1C}"/>
              </a:ext>
            </a:extLst>
          </p:cNvPr>
          <p:cNvGrpSpPr/>
          <p:nvPr/>
        </p:nvGrpSpPr>
        <p:grpSpPr>
          <a:xfrm>
            <a:off x="6351536" y="1948917"/>
            <a:ext cx="2468880" cy="2960167"/>
            <a:chOff x="6351536" y="1948917"/>
            <a:chExt cx="2468880" cy="296016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DF24C9CD-CCE7-10E3-5832-C72A6C72C882}"/>
                </a:ext>
              </a:extLst>
            </p:cNvPr>
            <p:cNvSpPr/>
            <p:nvPr/>
          </p:nvSpPr>
          <p:spPr>
            <a:xfrm>
              <a:off x="6351536" y="1948917"/>
              <a:ext cx="2468880" cy="296016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CCB9F2A-B59E-6DC9-CE5A-EFE94FAA86F3}"/>
                </a:ext>
              </a:extLst>
            </p:cNvPr>
            <p:cNvSpPr txBox="1"/>
            <p:nvPr/>
          </p:nvSpPr>
          <p:spPr>
            <a:xfrm>
              <a:off x="6628752" y="3598702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Data</a:t>
              </a:r>
            </a:p>
            <a:p>
              <a:pPr algn="ctr"/>
              <a:r>
                <a:rPr lang="en-US" sz="2800" b="1" dirty="0"/>
                <a:t>Storage</a:t>
              </a:r>
            </a:p>
          </p:txBody>
        </p:sp>
        <p:pic>
          <p:nvPicPr>
            <p:cNvPr id="63" name="Graphic 62" descr="Database with solid fill">
              <a:extLst>
                <a:ext uri="{FF2B5EF4-FFF2-40B4-BE49-F238E27FC236}">
                  <a16:creationId xmlns:a16="http://schemas.microsoft.com/office/drawing/2014/main" id="{28FB94BE-D359-86EC-C466-25EB8D0BA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08736" y="2103120"/>
              <a:ext cx="1554480" cy="1554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126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Get an RC account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Log in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Create greatness! (responsibly)</a:t>
            </a:r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DA033-8053-1797-9833-757BD6EC919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715FBEFC-DB68-953C-33D2-5EFBED515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C72588-A7C8-80F3-7496-748EAD568C19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97898D5D-88E1-960F-02A8-65141497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DFA034A7-AFF3-2FF7-1517-2EABF5AF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900BEED-053A-281C-3E1C-124DD10EF7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A50AAB1-4090-BF23-D587-4BB0B5F6185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3667AE9-465B-2607-1E20-7BD8D28A8992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903307E-DDE8-659E-7B00-234A549826D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8E55C64-0DC1-DA05-53FA-62052A7BB1AE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D336DA-C4CB-9D23-F6A3-3A9439B1192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8BD0F2-3D71-53A8-9DEA-4E2E468519B3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14232A-8DB7-D9AD-70C3-6D28239A58EB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180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32D5593B45FA46B4348C189F56E3B9" ma:contentTypeVersion="10" ma:contentTypeDescription="Create a new document." ma:contentTypeScope="" ma:versionID="354bc4167a0e63ff555304395660426b">
  <xsd:schema xmlns:xsd="http://www.w3.org/2001/XMLSchema" xmlns:xs="http://www.w3.org/2001/XMLSchema" xmlns:p="http://schemas.microsoft.com/office/2006/metadata/properties" xmlns:ns3="01c56f7b-d12e-463b-a996-58d067e4046b" targetNamespace="http://schemas.microsoft.com/office/2006/metadata/properties" ma:root="true" ma:fieldsID="0d1380ef14bb99452e076d2387e51802" ns3:_="">
    <xsd:import namespace="01c56f7b-d12e-463b-a996-58d067e4046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56f7b-d12e-463b-a996-58d067e4046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28CCE5-7383-4B17-A004-2BDFECBCE2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c56f7b-d12e-463b-a996-58d067e404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735268-2AA5-4886-9220-CD951B6AB9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470292-23F0-44F6-BFD8-AD45F2E10229}">
  <ds:schemaRefs>
    <ds:schemaRef ds:uri="01c56f7b-d12e-463b-a996-58d067e4046b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41347</TotalTime>
  <Words>1953</Words>
  <Application>Microsoft Office PowerPoint</Application>
  <PresentationFormat>Widescreen</PresentationFormat>
  <Paragraphs>570</Paragraphs>
  <Slides>44</Slides>
  <Notes>38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Consolas</vt:lpstr>
      <vt:lpstr>Calibri</vt:lpstr>
      <vt:lpstr>Courier New</vt:lpstr>
      <vt:lpstr>-apple-system</vt:lpstr>
      <vt:lpstr>Helvetica Neue Light</vt:lpstr>
      <vt:lpstr>Wingdings</vt:lpstr>
      <vt:lpstr>Arial Black</vt:lpstr>
      <vt:lpstr>SFMono-Regular</vt:lpstr>
      <vt:lpstr>Helvetica Neue</vt:lpstr>
      <vt:lpstr>Arial</vt:lpstr>
      <vt:lpstr>Office Theme</vt:lpstr>
      <vt:lpstr>RMACC New User Seminar</vt:lpstr>
      <vt:lpstr>PowerPoint Presentation</vt:lpstr>
      <vt:lpstr>RC Resources for RMACC</vt:lpstr>
      <vt:lpstr>PowerPoint Presentation</vt:lpstr>
      <vt:lpstr>Learning Goals</vt:lpstr>
      <vt:lpstr>Learning Goals</vt:lpstr>
      <vt:lpstr>Learning Goals</vt:lpstr>
      <vt:lpstr>Learning Goals</vt:lpstr>
      <vt:lpstr>How to Access RC Resources?</vt:lpstr>
      <vt:lpstr>Getting an Account</vt:lpstr>
      <vt:lpstr>ACCESS Account Creation (Part 1)</vt:lpstr>
      <vt:lpstr>ACCESS Account Creation (Part 2)</vt:lpstr>
      <vt:lpstr>RMACC Account Form</vt:lpstr>
      <vt:lpstr>Your RC Account</vt:lpstr>
      <vt:lpstr>High Performance Computing</vt:lpstr>
      <vt:lpstr>What can I use HPC for?</vt:lpstr>
      <vt:lpstr>What can I use HPC for?</vt:lpstr>
      <vt:lpstr>PowerPoint Presentation</vt:lpstr>
      <vt:lpstr>Node Types</vt:lpstr>
      <vt:lpstr>Node Types</vt:lpstr>
      <vt:lpstr>Node Types</vt:lpstr>
      <vt:lpstr>Node Types</vt:lpstr>
      <vt:lpstr>Alpine Partitions</vt:lpstr>
      <vt:lpstr>Alpine Partitions</vt:lpstr>
      <vt:lpstr>Alpine Partitions</vt:lpstr>
      <vt:lpstr>Alpine Partitions</vt:lpstr>
      <vt:lpstr>Alpine Partitions</vt:lpstr>
      <vt:lpstr>Data Storage</vt:lpstr>
      <vt:lpstr>Data Storage</vt:lpstr>
      <vt:lpstr>Core</vt:lpstr>
      <vt:lpstr>Core</vt:lpstr>
      <vt:lpstr>Core</vt:lpstr>
      <vt:lpstr>PetaLibrary</vt:lpstr>
      <vt:lpstr>PetaLibrary</vt:lpstr>
      <vt:lpstr>PetaLibrary</vt:lpstr>
      <vt:lpstr>PetaLibrary</vt:lpstr>
      <vt:lpstr>Data Sharing: Within RC</vt:lpstr>
      <vt:lpstr>Data Sharing: Outside RC</vt:lpstr>
      <vt:lpstr>Data Transfer Nodes</vt:lpstr>
      <vt:lpstr>Acceptable data storage and use</vt:lpstr>
      <vt:lpstr>Demo: logging in with OnDemand</vt:lpstr>
      <vt:lpstr>Demo: logging in with OnDemand</vt:lpstr>
      <vt:lpstr>Help! I’m stuck, where do I go?</vt:lpstr>
      <vt:lpstr>Help Desk Tickets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John Reiland</cp:lastModifiedBy>
  <cp:revision>31</cp:revision>
  <dcterms:modified xsi:type="dcterms:W3CDTF">2025-05-19T23:20:57Z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0x010100BF32D5593B45FA46B4348C189F56E3B9</vt:lpwstr>
  </property>
</Properties>
</file>